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5"/>
  </p:notesMasterIdLst>
  <p:sldIdLst>
    <p:sldId id="256" r:id="rId2"/>
    <p:sldId id="463" r:id="rId3"/>
    <p:sldId id="500" r:id="rId4"/>
    <p:sldId id="510" r:id="rId5"/>
    <p:sldId id="511" r:id="rId6"/>
    <p:sldId id="512" r:id="rId7"/>
    <p:sldId id="513" r:id="rId8"/>
    <p:sldId id="514" r:id="rId9"/>
    <p:sldId id="494" r:id="rId10"/>
    <p:sldId id="503" r:id="rId11"/>
    <p:sldId id="522" r:id="rId12"/>
    <p:sldId id="520" r:id="rId13"/>
    <p:sldId id="523" r:id="rId14"/>
    <p:sldId id="521" r:id="rId15"/>
    <p:sldId id="504" r:id="rId16"/>
    <p:sldId id="515" r:id="rId17"/>
    <p:sldId id="524" r:id="rId18"/>
    <p:sldId id="477" r:id="rId19"/>
    <p:sldId id="399" r:id="rId20"/>
    <p:sldId id="409" r:id="rId21"/>
    <p:sldId id="481" r:id="rId22"/>
    <p:sldId id="482" r:id="rId23"/>
    <p:sldId id="50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120" autoAdjust="0"/>
    <p:restoredTop sz="95326" autoAdjust="0"/>
  </p:normalViewPr>
  <p:slideViewPr>
    <p:cSldViewPr snapToGrid="0">
      <p:cViewPr varScale="1">
        <p:scale>
          <a:sx n="70" d="100"/>
          <a:sy n="70" d="100"/>
        </p:scale>
        <p:origin x="117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png>
</file>

<file path=ppt/media/image10.jpeg>
</file>

<file path=ppt/media/image11.png>
</file>

<file path=ppt/media/image12.png>
</file>

<file path=ppt/media/image13.jpeg>
</file>

<file path=ppt/media/image14.png>
</file>

<file path=ppt/media/image15.jpeg>
</file>

<file path=ppt/media/image16.png>
</file>

<file path=ppt/media/image17.png>
</file>

<file path=ppt/media/image18.png>
</file>

<file path=ppt/media/image19.jpeg>
</file>

<file path=ppt/media/image2.png>
</file>

<file path=ppt/media/image20.jpeg>
</file>

<file path=ppt/media/image21.png>
</file>

<file path=ppt/media/image22.jpg>
</file>

<file path=ppt/media/image23.jpeg>
</file>

<file path=ppt/media/image24.jpeg>
</file>

<file path=ppt/media/image25.jpeg>
</file>

<file path=ppt/media/image26.tiff>
</file>

<file path=ppt/media/image27.tiff>
</file>

<file path=ppt/media/image28.tiff>
</file>

<file path=ppt/media/image29.tiff>
</file>

<file path=ppt/media/image3.jpeg>
</file>

<file path=ppt/media/image30.jpeg>
</file>

<file path=ppt/media/image31.jpg>
</file>

<file path=ppt/media/image32.jpg>
</file>

<file path=ppt/media/image33.jpg>
</file>

<file path=ppt/media/image34.pn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12/28/2021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3</a:t>
            </a:fld>
            <a:endParaRPr lang="en-US"/>
          </a:p>
        </p:txBody>
      </p:sp>
    </p:spTree>
    <p:extLst>
      <p:ext uri="{BB962C8B-B14F-4D97-AF65-F5344CB8AC3E}">
        <p14:creationId xmlns:p14="http://schemas.microsoft.com/office/powerpoint/2010/main" val="3756029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76386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12/28/2021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12/28/2021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12/28/2021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12/28/2021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12/28/2021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oyuztechnologies/UI5MicroExcel/blob/master/Day%202/indexCSSInline.html" TargetMode="External"/><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3.jpeg"/><Relationship Id="rId4" Type="http://schemas.openxmlformats.org/officeDocument/2006/relationships/hyperlink" Target="https://github.com/soyuztechnologies/UI5MicroExcel/blob/master/Day%202/images/bgimage.jp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eg"/><Relationship Id="rId1" Type="http://schemas.openxmlformats.org/officeDocument/2006/relationships/slideLayout" Target="../slideLayouts/slideLayout7.xml"/><Relationship Id="rId4" Type="http://schemas.openxmlformats.org/officeDocument/2006/relationships/hyperlink" Target="https://github.com/soyuztechnologies/UI5MicroExcel/blob/master/Day%202/indexCSSInternal.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jpeg"/><Relationship Id="rId1" Type="http://schemas.openxmlformats.org/officeDocument/2006/relationships/slideLayout" Target="../slideLayouts/slideLayout7.xml"/><Relationship Id="rId5" Type="http://schemas.openxmlformats.org/officeDocument/2006/relationships/hyperlink" Target="https://github.com/soyuztechnologies/UI5MicroExcel/blob/master/Day%202/style/lifesaver.css" TargetMode="External"/><Relationship Id="rId4" Type="http://schemas.openxmlformats.org/officeDocument/2006/relationships/hyperlink" Target="https://github.com/soyuztechnologies/UI5MicroExcel/blob/master/Day%202/indexCSSExternal.htm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jpe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image" Target="../media/image25.jpeg"/><Relationship Id="rId7" Type="http://schemas.openxmlformats.org/officeDocument/2006/relationships/image" Target="../media/image29.tiff"/><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28.tiff"/><Relationship Id="rId5" Type="http://schemas.openxmlformats.org/officeDocument/2006/relationships/image" Target="../media/image27.tiff"/><Relationship Id="rId10" Type="http://schemas.openxmlformats.org/officeDocument/2006/relationships/image" Target="../media/image2.png"/><Relationship Id="rId4" Type="http://schemas.openxmlformats.org/officeDocument/2006/relationships/image" Target="../media/image26.tiff"/><Relationship Id="rId9" Type="http://schemas.openxmlformats.org/officeDocument/2006/relationships/hyperlink" Target="https://anubhavtrainings.com/"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31.jpg"/><Relationship Id="rId7" Type="http://schemas.openxmlformats.org/officeDocument/2006/relationships/image" Target="../media/image33.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32.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34.png"/></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hyperlink" Target="https://www.w3schools.com/html/html_media.asp"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soyuztechnologies/UI5MicroExcel/blob/master/Day%202/indexMultiMedia.html"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hyperlink" Target="https://github.com/soyuztechnologies/UI5MicroExcel/blob/master/Day%202/indexSimpleTable.htm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Rectangle 6">
            <a:extLst>
              <a:ext uri="{FF2B5EF4-FFF2-40B4-BE49-F238E27FC236}">
                <a16:creationId xmlns:a16="http://schemas.microsoft.com/office/drawing/2014/main" id="{2B236B0C-CCFC-4865-82E6-D5B31E09F662}"/>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7420EACB-8B27-48F3-B0A4-C392EDA08B28}"/>
              </a:ext>
            </a:extLst>
          </p:cNvPr>
          <p:cNvSpPr txBox="1"/>
          <p:nvPr/>
        </p:nvSpPr>
        <p:spPr>
          <a:xfrm>
            <a:off x="122712" y="154049"/>
            <a:ext cx="10822379" cy="1754326"/>
          </a:xfrm>
          <a:prstGeom prst="rect">
            <a:avLst/>
          </a:prstGeom>
          <a:noFill/>
        </p:spPr>
        <p:txBody>
          <a:bodyPr wrap="square" rtlCol="0">
            <a:spAutoFit/>
          </a:body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17" name="TextBox 16">
            <a:extLst>
              <a:ext uri="{FF2B5EF4-FFF2-40B4-BE49-F238E27FC236}">
                <a16:creationId xmlns:a16="http://schemas.microsoft.com/office/drawing/2014/main" id="{C2FC107D-59AF-4479-84A9-3FD91FCA8EE9}"/>
              </a:ext>
            </a:extLst>
          </p:cNvPr>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 &amp; Shekhar Vedi</a:t>
            </a:r>
          </a:p>
        </p:txBody>
      </p:sp>
      <p:pic>
        <p:nvPicPr>
          <p:cNvPr id="18" name="Picture 17">
            <a:extLst>
              <a:ext uri="{FF2B5EF4-FFF2-40B4-BE49-F238E27FC236}">
                <a16:creationId xmlns:a16="http://schemas.microsoft.com/office/drawing/2014/main" id="{57B194EF-BAE7-40EE-9ED8-5CFA03B61A4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19" name="TextBox 18">
            <a:extLst>
              <a:ext uri="{FF2B5EF4-FFF2-40B4-BE49-F238E27FC236}">
                <a16:creationId xmlns:a16="http://schemas.microsoft.com/office/drawing/2014/main" id="{52CD6BA4-744F-42D6-BF13-89CC76FB8627}"/>
              </a:ext>
            </a:extLst>
          </p:cNvPr>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2</a:t>
            </a:r>
          </a:p>
        </p:txBody>
      </p:sp>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Inline CSS</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972732"/>
            <a:ext cx="11118914" cy="3970318"/>
          </a:xfrm>
          <a:prstGeom prst="rect">
            <a:avLst/>
          </a:prstGeom>
          <a:noFill/>
        </p:spPr>
        <p:txBody>
          <a:bodyPr wrap="square" rtlCol="0">
            <a:spAutoFit/>
          </a:bodyPr>
          <a:lstStyle/>
          <a:p>
            <a:pPr marL="285750" indent="-285750" algn="just">
              <a:buFont typeface="Wingdings" panose="05000000000000000000" pitchFamily="2" charset="2"/>
              <a:buChar char="Ø"/>
            </a:pPr>
            <a:r>
              <a:rPr lang="en-US" b="1" i="0" dirty="0">
                <a:effectLst/>
                <a:latin typeface="Calibri (body)"/>
              </a:rPr>
              <a:t>Inline CSS:</a:t>
            </a:r>
            <a:r>
              <a:rPr lang="en-US" b="0" i="0" dirty="0">
                <a:effectLst/>
                <a:latin typeface="Calibri (body)"/>
              </a:rPr>
              <a:t> Inline CSS contains the CSS property in the body section attached with element is known as inline CSS. This kind of style is specified within an HTML tag using the style attribute. </a:t>
            </a:r>
          </a:p>
          <a:p>
            <a:pPr marL="285750" indent="-285750" algn="just">
              <a:buFont typeface="Wingdings" panose="05000000000000000000" pitchFamily="2" charset="2"/>
              <a:buChar char="Ø"/>
            </a:pPr>
            <a:r>
              <a:rPr kumimoji="0" lang="en-US" altLang="en-US" b="0" i="0" u="none" strike="noStrike" cap="none" normalizeH="0" baseline="0" dirty="0">
                <a:ln>
                  <a:noFill/>
                </a:ln>
                <a:effectLst/>
                <a:latin typeface="Calibri (body)"/>
                <a:cs typeface="Open Sans" panose="020B0606030504020204" pitchFamily="34" charset="0"/>
              </a:rPr>
              <a:t>We use a </a:t>
            </a:r>
            <a:r>
              <a:rPr kumimoji="0" lang="en-US" altLang="en-US" b="0" i="0" u="none" strike="noStrike" cap="none" normalizeH="0" baseline="0" dirty="0">
                <a:ln>
                  <a:noFill/>
                </a:ln>
                <a:effectLst/>
                <a:latin typeface="Calibri (body)"/>
              </a:rPr>
              <a:t>style</a:t>
            </a:r>
            <a:r>
              <a:rPr kumimoji="0" lang="en-US" altLang="en-US" b="0" i="0" u="none" strike="noStrike" cap="none" normalizeH="0" baseline="0" dirty="0">
                <a:ln>
                  <a:noFill/>
                </a:ln>
                <a:effectLst/>
                <a:latin typeface="Calibri (body)"/>
                <a:cs typeface="Open Sans" panose="020B0606030504020204" pitchFamily="34" charset="0"/>
              </a:rPr>
              <a:t> attribute to assign CSS styling properties.</a:t>
            </a:r>
            <a:r>
              <a:rPr kumimoji="0" lang="en-US" altLang="en-US" b="0" i="0" u="none" strike="noStrike" cap="none" normalizeH="0" baseline="0" dirty="0">
                <a:ln>
                  <a:noFill/>
                </a:ln>
                <a:effectLst/>
                <a:latin typeface="Calibri (body)"/>
              </a:rPr>
              <a:t> </a:t>
            </a:r>
          </a:p>
          <a:p>
            <a:pPr marL="285750" indent="-285750" algn="just">
              <a:buFont typeface="Wingdings" panose="05000000000000000000" pitchFamily="2" charset="2"/>
              <a:buChar char="Ø"/>
            </a:pPr>
            <a:r>
              <a:rPr kumimoji="0" lang="en-US" altLang="en-US" b="0" i="0" u="none" strike="noStrike" cap="none" normalizeH="0" baseline="0" dirty="0">
                <a:ln>
                  <a:noFill/>
                </a:ln>
                <a:effectLst/>
                <a:latin typeface="Calibri (body)"/>
                <a:cs typeface="Open Sans" panose="020B0606030504020204" pitchFamily="34" charset="0"/>
              </a:rPr>
              <a:t>Inline styles in CSS could be useful for </a:t>
            </a:r>
            <a:r>
              <a:rPr kumimoji="0" lang="en-US" altLang="en-US" b="1" i="0" u="none" strike="noStrike" cap="none" normalizeH="0" baseline="0" dirty="0">
                <a:ln>
                  <a:noFill/>
                </a:ln>
                <a:effectLst/>
                <a:latin typeface="Calibri (body)"/>
                <a:cs typeface="Open Sans" panose="020B0606030504020204" pitchFamily="34" charset="0"/>
              </a:rPr>
              <a:t>previewing</a:t>
            </a:r>
            <a:r>
              <a:rPr kumimoji="0" lang="en-US" altLang="en-US" b="0" i="0" u="none" strike="noStrike" cap="none" normalizeH="0" baseline="0" dirty="0">
                <a:ln>
                  <a:noFill/>
                </a:ln>
                <a:effectLst/>
                <a:latin typeface="Calibri (body)"/>
                <a:cs typeface="Open Sans" panose="020B0606030504020204" pitchFamily="34" charset="0"/>
              </a:rPr>
              <a:t> changes instantly or </a:t>
            </a:r>
            <a:r>
              <a:rPr kumimoji="0" lang="en-US" altLang="en-US" b="1" i="0" u="none" strike="noStrike" cap="none" normalizeH="0" baseline="0" dirty="0">
                <a:ln>
                  <a:noFill/>
                </a:ln>
                <a:effectLst/>
                <a:latin typeface="Calibri (body)"/>
                <a:cs typeface="Open Sans" panose="020B0606030504020204" pitchFamily="34" charset="0"/>
              </a:rPr>
              <a:t>adding CSS rules</a:t>
            </a:r>
            <a:r>
              <a:rPr kumimoji="0" lang="en-US" altLang="en-US" b="0" i="0" u="none" strike="noStrike" cap="none" normalizeH="0" baseline="0" dirty="0">
                <a:ln>
                  <a:noFill/>
                </a:ln>
                <a:effectLst/>
                <a:latin typeface="Calibri (body)"/>
                <a:cs typeface="Open Sans" panose="020B0606030504020204" pitchFamily="34" charset="0"/>
              </a:rPr>
              <a:t> to only one or two elements. When you don't have access to your </a:t>
            </a:r>
            <a:r>
              <a:rPr kumimoji="0" lang="en-US" altLang="en-US" b="1" i="0" u="none" strike="noStrike" cap="none" normalizeH="0" baseline="0" dirty="0">
                <a:ln>
                  <a:noFill/>
                </a:ln>
                <a:effectLst/>
                <a:latin typeface="Calibri (body)"/>
                <a:cs typeface="Open Sans" panose="020B0606030504020204" pitchFamily="34" charset="0"/>
              </a:rPr>
              <a:t>.css</a:t>
            </a:r>
            <a:r>
              <a:rPr kumimoji="0" lang="en-US" altLang="en-US" b="0" i="0" u="none" strike="noStrike" cap="none" normalizeH="0" baseline="0" dirty="0">
                <a:ln>
                  <a:noFill/>
                </a:ln>
                <a:effectLst/>
                <a:latin typeface="Calibri (body)"/>
                <a:cs typeface="Open Sans" panose="020B0606030504020204" pitchFamily="34" charset="0"/>
              </a:rPr>
              <a:t> file, knowing how inline style CSS works can be convenient.</a:t>
            </a:r>
            <a:endParaRPr kumimoji="0" lang="en-US" altLang="en-US" b="0" i="0" u="none" strike="noStrike" cap="none" normalizeH="0" baseline="0" dirty="0">
              <a:ln>
                <a:noFill/>
              </a:ln>
              <a:effectLst/>
              <a:latin typeface="Calibri (body)"/>
            </a:endParaRPr>
          </a:p>
          <a:p>
            <a:pPr marL="285750" indent="-285750" algn="just">
              <a:buFont typeface="Wingdings" panose="05000000000000000000" pitchFamily="2" charset="2"/>
              <a:buChar char="Ø"/>
            </a:pPr>
            <a:endParaRPr lang="en-US" b="0" i="0" dirty="0">
              <a:effectLst/>
              <a:latin typeface="Calibri (body)"/>
            </a:endParaRPr>
          </a:p>
          <a:p>
            <a:pPr marL="285750" indent="-285750" algn="just">
              <a:buFont typeface="Wingdings" panose="05000000000000000000" pitchFamily="2" charset="2"/>
              <a:buChar char="Ø"/>
            </a:pPr>
            <a:r>
              <a:rPr kumimoji="0" lang="en-US" altLang="en-US" b="0" i="0" u="none" strike="noStrike" cap="none" normalizeH="0" baseline="0" dirty="0">
                <a:ln>
                  <a:noFill/>
                </a:ln>
                <a:effectLst/>
                <a:latin typeface="Calibri (body)"/>
              </a:rPr>
              <a:t>The following example sets the text color of the &lt;h3&gt; element to brown:</a:t>
            </a:r>
          </a:p>
          <a:p>
            <a:pPr lvl="1" algn="just"/>
            <a:r>
              <a:rPr lang="en-US" b="0" dirty="0">
                <a:effectLst/>
                <a:latin typeface="Calibri (body)"/>
              </a:rPr>
              <a:t>&lt;div class="box-title"&gt;</a:t>
            </a:r>
          </a:p>
          <a:p>
            <a:pPr lvl="1" algn="just"/>
            <a:r>
              <a:rPr lang="en-US" b="0" dirty="0">
                <a:effectLst/>
                <a:latin typeface="Calibri (body)"/>
              </a:rPr>
              <a:t>        &lt;h3 style="color: brown;"&gt;What is HTML?&lt;/h3&gt;</a:t>
            </a:r>
          </a:p>
          <a:p>
            <a:pPr lvl="1" algn="just"/>
            <a:r>
              <a:rPr lang="en-US" b="0" dirty="0">
                <a:effectLst/>
                <a:latin typeface="Calibri (body)"/>
              </a:rPr>
              <a:t>&lt;/div&gt;</a:t>
            </a:r>
            <a:endParaRPr lang="en-US" b="0" i="0" dirty="0">
              <a:effectLst/>
              <a:latin typeface="Calibri (body)"/>
            </a:endParaRPr>
          </a:p>
          <a:p>
            <a:pPr algn="just"/>
            <a:r>
              <a:rPr lang="en-US" b="1" i="0" dirty="0">
                <a:effectLst/>
                <a:latin typeface="Calibri (body)"/>
              </a:rPr>
              <a:t>CSS Colors, Fonts and Sizes</a:t>
            </a:r>
          </a:p>
          <a:p>
            <a:pPr algn="just"/>
            <a:r>
              <a:rPr kumimoji="0" lang="en-US" altLang="en-US" i="0" u="none" strike="noStrike" cap="none" normalizeH="0" baseline="0" dirty="0">
                <a:ln>
                  <a:noFill/>
                </a:ln>
                <a:effectLst/>
                <a:latin typeface="Calibri (body)"/>
              </a:rPr>
              <a:t>The CSS color property defines the text color to be used</a:t>
            </a:r>
          </a:p>
          <a:p>
            <a:pPr algn="just"/>
            <a:r>
              <a:rPr kumimoji="0" lang="en-US" altLang="en-US" i="0" u="none" strike="noStrike" cap="none" normalizeH="0" baseline="0" dirty="0">
                <a:ln>
                  <a:noFill/>
                </a:ln>
                <a:effectLst/>
                <a:latin typeface="Calibri (body)"/>
              </a:rPr>
              <a:t>The CSS font-family property defines the font to be used. </a:t>
            </a:r>
          </a:p>
          <a:p>
            <a:pPr algn="just"/>
            <a:r>
              <a:rPr kumimoji="0" lang="en-US" altLang="en-US" i="0" u="none" strike="noStrike" cap="none" normalizeH="0" baseline="0" dirty="0">
                <a:ln>
                  <a:noFill/>
                </a:ln>
                <a:effectLst/>
                <a:latin typeface="Calibri (body)"/>
              </a:rPr>
              <a:t>The CSS font-size property defines the text size to be used. </a:t>
            </a:r>
          </a:p>
        </p:txBody>
      </p:sp>
      <p:sp>
        <p:nvSpPr>
          <p:cNvPr id="6" name="Rectangle 2">
            <a:extLst>
              <a:ext uri="{FF2B5EF4-FFF2-40B4-BE49-F238E27FC236}">
                <a16:creationId xmlns:a16="http://schemas.microsoft.com/office/drawing/2014/main" id="{F0266287-AD48-489D-95E4-F788CAACCF81}"/>
              </a:ext>
            </a:extLst>
          </p:cNvPr>
          <p:cNvSpPr>
            <a:spLocks noChangeArrowheads="1"/>
          </p:cNvSpPr>
          <p:nvPr/>
        </p:nvSpPr>
        <p:spPr bwMode="auto">
          <a:xfrm>
            <a:off x="0" y="-107722"/>
            <a:ext cx="21352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 name="Footer Placeholder 45">
            <a:extLst>
              <a:ext uri="{FF2B5EF4-FFF2-40B4-BE49-F238E27FC236}">
                <a16:creationId xmlns:a16="http://schemas.microsoft.com/office/drawing/2014/main" id="{8D87ABBB-9746-453C-AE57-AF79A45F43B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5" name="Picture 4">
            <a:extLst>
              <a:ext uri="{FF2B5EF4-FFF2-40B4-BE49-F238E27FC236}">
                <a16:creationId xmlns:a16="http://schemas.microsoft.com/office/drawing/2014/main" id="{582CA954-79D6-488B-BE8E-9AA88F08D6F5}"/>
              </a:ext>
            </a:extLst>
          </p:cNvPr>
          <p:cNvPicPr>
            <a:picLocks noChangeAspect="1"/>
          </p:cNvPicPr>
          <p:nvPr/>
        </p:nvPicPr>
        <p:blipFill>
          <a:blip r:embed="rId3"/>
          <a:stretch>
            <a:fillRect/>
          </a:stretch>
        </p:blipFill>
        <p:spPr>
          <a:xfrm>
            <a:off x="6096000" y="3198734"/>
            <a:ext cx="5614980" cy="2416875"/>
          </a:xfrm>
          <a:prstGeom prst="rect">
            <a:avLst/>
          </a:prstGeom>
        </p:spPr>
      </p:pic>
    </p:spTree>
    <p:extLst>
      <p:ext uri="{BB962C8B-B14F-4D97-AF65-F5344CB8AC3E}">
        <p14:creationId xmlns:p14="http://schemas.microsoft.com/office/powerpoint/2010/main" val="2751767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5" y="779090"/>
            <a:ext cx="7262158" cy="1754326"/>
          </a:xfrm>
          <a:prstGeom prst="rect">
            <a:avLst/>
          </a:prstGeom>
          <a:noFill/>
        </p:spPr>
        <p:txBody>
          <a:bodyPr wrap="square" rtlCol="0">
            <a:spAutoFit/>
          </a:bodyPr>
          <a:lstStyle/>
          <a:p>
            <a:r>
              <a:rPr lang="en-US" dirty="0"/>
              <a:t>Now we will understand how to apply CSS to html elements using the Inline method.</a:t>
            </a:r>
          </a:p>
          <a:p>
            <a:endParaRPr lang="en-US" dirty="0"/>
          </a:p>
          <a:p>
            <a:r>
              <a:rPr lang="en-US" dirty="0"/>
              <a:t>Exercise Code:</a:t>
            </a:r>
          </a:p>
          <a:p>
            <a:pPr marL="285750" indent="-285750">
              <a:buFontTx/>
              <a:buChar char="-"/>
            </a:pPr>
            <a:r>
              <a:rPr lang="en-US" dirty="0">
                <a:hlinkClick r:id="rId3"/>
              </a:rPr>
              <a:t>index.html</a:t>
            </a:r>
            <a:endParaRPr lang="en-US" dirty="0"/>
          </a:p>
          <a:p>
            <a:pPr marL="285750" indent="-285750">
              <a:buFontTx/>
              <a:buChar char="-"/>
            </a:pPr>
            <a:r>
              <a:rPr lang="en-US" dirty="0">
                <a:hlinkClick r:id="rId4"/>
              </a:rPr>
              <a:t>Bgimage.jpeg</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5122" name="Picture 2">
            <a:extLst>
              <a:ext uri="{FF2B5EF4-FFF2-40B4-BE49-F238E27FC236}">
                <a16:creationId xmlns:a16="http://schemas.microsoft.com/office/drawing/2014/main" id="{00123427-3320-4DA6-84BB-0039B18BF2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82298" y="1649896"/>
            <a:ext cx="5570480" cy="4191208"/>
          </a:xfrm>
          <a:prstGeom prst="rect">
            <a:avLst/>
          </a:prstGeom>
        </p:spPr>
        <p:style>
          <a:lnRef idx="0">
            <a:schemeClr val="accent1"/>
          </a:lnRef>
          <a:fillRef idx="3">
            <a:schemeClr val="accent1"/>
          </a:fillRef>
          <a:effectRef idx="3">
            <a:schemeClr val="accent1"/>
          </a:effectRef>
          <a:fontRef idx="minor">
            <a:schemeClr val="lt1"/>
          </a:fontRef>
        </p:style>
      </p:pic>
    </p:spTree>
    <p:extLst>
      <p:ext uri="{BB962C8B-B14F-4D97-AF65-F5344CB8AC3E}">
        <p14:creationId xmlns:p14="http://schemas.microsoft.com/office/powerpoint/2010/main" val="1562815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Internal CSS</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906002"/>
            <a:ext cx="6998018" cy="5632311"/>
          </a:xfrm>
          <a:prstGeom prst="rect">
            <a:avLst/>
          </a:prstGeom>
          <a:noFill/>
        </p:spPr>
        <p:txBody>
          <a:bodyPr wrap="square" rtlCol="0">
            <a:spAutoFit/>
          </a:bodyPr>
          <a:lstStyle/>
          <a:p>
            <a:pPr marL="285750" indent="-285750" algn="just">
              <a:buFont typeface="Wingdings" panose="05000000000000000000" pitchFamily="2" charset="2"/>
              <a:buChar char="Ø"/>
            </a:pPr>
            <a:r>
              <a:rPr lang="en-US" b="1" i="0" dirty="0">
                <a:solidFill>
                  <a:srgbClr val="273239"/>
                </a:solidFill>
                <a:effectLst/>
                <a:latin typeface="Calibri (body)"/>
              </a:rPr>
              <a:t>Internal or Embedded CSS:</a:t>
            </a:r>
            <a:r>
              <a:rPr lang="en-US" b="0" i="0" dirty="0">
                <a:solidFill>
                  <a:srgbClr val="273239"/>
                </a:solidFill>
                <a:effectLst/>
                <a:latin typeface="Calibri (body)"/>
              </a:rPr>
              <a:t> This can be used when a single HTML document must be styled uniquely. The CSS rule set should be within the HTML file in the head section i.e. the CSS is embedded within the HTML file. </a:t>
            </a:r>
          </a:p>
          <a:p>
            <a:pPr marL="285750" indent="-285750" algn="just">
              <a:buFont typeface="Wingdings" panose="05000000000000000000" pitchFamily="2" charset="2"/>
              <a:buChar char="Ø"/>
            </a:pPr>
            <a:r>
              <a:rPr lang="en-US" dirty="0">
                <a:latin typeface="Calibri (body)"/>
              </a:rPr>
              <a:t>A Internal style sheet may be used if one single page has a unique style</a:t>
            </a:r>
          </a:p>
          <a:p>
            <a:pPr marL="285750" indent="-285750" algn="just">
              <a:buFont typeface="Wingdings" panose="05000000000000000000" pitchFamily="2" charset="2"/>
              <a:buChar char="Ø"/>
            </a:pPr>
            <a:r>
              <a:rPr lang="en-US" dirty="0">
                <a:latin typeface="Calibri (body)"/>
              </a:rPr>
              <a:t>Internal Style sheet are created using &lt;style&gt; element, which is added inside the &lt;head&gt;  element of the HTML document.</a:t>
            </a:r>
          </a:p>
          <a:p>
            <a:pPr marL="285750" indent="-285750" algn="just">
              <a:buFont typeface="Wingdings" panose="05000000000000000000" pitchFamily="2" charset="2"/>
              <a:buChar char="Ø"/>
            </a:pPr>
            <a:r>
              <a:rPr kumimoji="0" lang="en-US" altLang="en-US" b="0" i="0" u="none" strike="noStrike" cap="none" normalizeH="0" baseline="0" dirty="0">
                <a:ln>
                  <a:noFill/>
                </a:ln>
                <a:solidFill>
                  <a:srgbClr val="414141"/>
                </a:solidFill>
                <a:effectLst/>
                <a:latin typeface="Calibri (body)"/>
              </a:rPr>
              <a:t>You can define any number of </a:t>
            </a:r>
            <a:r>
              <a:rPr kumimoji="0" lang="en-US" altLang="en-US" b="0" i="0" u="none" strike="noStrike" cap="none" normalizeH="0" baseline="0" dirty="0">
                <a:ln>
                  <a:noFill/>
                </a:ln>
                <a:solidFill>
                  <a:srgbClr val="333333"/>
                </a:solidFill>
                <a:effectLst/>
                <a:latin typeface="Calibri (body)"/>
              </a:rPr>
              <a:t>&lt;style&gt;</a:t>
            </a:r>
            <a:r>
              <a:rPr kumimoji="0" lang="en-US" altLang="en-US" b="0" i="0" u="none" strike="noStrike" cap="none" normalizeH="0" baseline="0" dirty="0">
                <a:ln>
                  <a:noFill/>
                </a:ln>
                <a:solidFill>
                  <a:srgbClr val="414141"/>
                </a:solidFill>
                <a:effectLst/>
                <a:latin typeface="Calibri (body)"/>
              </a:rPr>
              <a:t> elements in an HTML document but they must appear between the </a:t>
            </a:r>
            <a:r>
              <a:rPr kumimoji="0" lang="en-US" altLang="en-US" b="0" i="0" u="none" strike="noStrike" cap="none" normalizeH="0" baseline="0" dirty="0">
                <a:ln>
                  <a:noFill/>
                </a:ln>
                <a:solidFill>
                  <a:srgbClr val="333333"/>
                </a:solidFill>
                <a:effectLst/>
                <a:latin typeface="Calibri (body)"/>
              </a:rPr>
              <a:t>&lt;head&gt;</a:t>
            </a:r>
            <a:r>
              <a:rPr kumimoji="0" lang="en-US" altLang="en-US" b="0" i="0" u="none" strike="noStrike" cap="none" normalizeH="0" baseline="0" dirty="0">
                <a:ln>
                  <a:noFill/>
                </a:ln>
                <a:solidFill>
                  <a:srgbClr val="414141"/>
                </a:solidFill>
                <a:effectLst/>
                <a:latin typeface="Calibri (body)"/>
              </a:rPr>
              <a:t> and </a:t>
            </a:r>
            <a:r>
              <a:rPr kumimoji="0" lang="en-US" altLang="en-US" b="0" i="0" u="none" strike="noStrike" cap="none" normalizeH="0" baseline="0" dirty="0">
                <a:ln>
                  <a:noFill/>
                </a:ln>
                <a:solidFill>
                  <a:srgbClr val="333333"/>
                </a:solidFill>
                <a:effectLst/>
                <a:latin typeface="Calibri (body)"/>
              </a:rPr>
              <a:t>&lt;/head&gt;</a:t>
            </a:r>
            <a:r>
              <a:rPr kumimoji="0" lang="en-US" altLang="en-US" b="0" i="0" u="none" strike="noStrike" cap="none" normalizeH="0" baseline="0" dirty="0">
                <a:ln>
                  <a:noFill/>
                </a:ln>
                <a:solidFill>
                  <a:srgbClr val="414141"/>
                </a:solidFill>
                <a:effectLst/>
                <a:latin typeface="Calibri (body)"/>
              </a:rPr>
              <a:t> tags.</a:t>
            </a:r>
            <a:endParaRPr lang="en-US" altLang="en-US" b="0" dirty="0">
              <a:latin typeface="Calibri (body)"/>
            </a:endParaRPr>
          </a:p>
          <a:p>
            <a:pPr algn="just"/>
            <a:endParaRPr lang="en-US" dirty="0">
              <a:latin typeface="Calibri (body)"/>
            </a:endParaRPr>
          </a:p>
          <a:p>
            <a:pPr algn="just"/>
            <a:r>
              <a:rPr lang="en-US" dirty="0">
                <a:latin typeface="Calibri (body)"/>
              </a:rPr>
              <a:t>Syntax to Apply CSS in Internal mode</a:t>
            </a:r>
          </a:p>
          <a:p>
            <a:pPr lvl="2"/>
            <a:r>
              <a:rPr lang="en-US" dirty="0">
                <a:latin typeface="Calibri (body)"/>
              </a:rPr>
              <a:t>&lt;style&gt;</a:t>
            </a:r>
          </a:p>
          <a:p>
            <a:pPr lvl="2"/>
            <a:endParaRPr lang="en-US" dirty="0">
              <a:latin typeface="Calibri (body)"/>
            </a:endParaRPr>
          </a:p>
          <a:p>
            <a:pPr lvl="3"/>
            <a:r>
              <a:rPr lang="en-US" dirty="0">
                <a:latin typeface="Calibri (body)"/>
              </a:rPr>
              <a:t>    selector {</a:t>
            </a:r>
          </a:p>
          <a:p>
            <a:pPr lvl="3"/>
            <a:r>
              <a:rPr lang="en-US" dirty="0">
                <a:latin typeface="Calibri (body)"/>
              </a:rPr>
              <a:t>	propertyname: value;</a:t>
            </a:r>
          </a:p>
          <a:p>
            <a:pPr lvl="3"/>
            <a:r>
              <a:rPr lang="en-US" dirty="0">
                <a:latin typeface="Calibri (body)"/>
              </a:rPr>
              <a:t>	propname: value;</a:t>
            </a:r>
          </a:p>
          <a:p>
            <a:pPr lvl="3"/>
            <a:r>
              <a:rPr lang="en-US" dirty="0">
                <a:latin typeface="Calibri (body)"/>
              </a:rPr>
              <a:t>    }</a:t>
            </a:r>
          </a:p>
          <a:p>
            <a:pPr lvl="2"/>
            <a:endParaRPr lang="en-US" dirty="0">
              <a:latin typeface="Calibri (body)"/>
            </a:endParaRPr>
          </a:p>
          <a:p>
            <a:pPr lvl="2"/>
            <a:r>
              <a:rPr lang="en-US" dirty="0">
                <a:latin typeface="Calibri (body)"/>
              </a:rPr>
              <a:t>&lt;/style&gt;</a:t>
            </a:r>
          </a:p>
        </p:txBody>
      </p:sp>
      <p:sp>
        <p:nvSpPr>
          <p:cNvPr id="6" name="Rectangle 2">
            <a:extLst>
              <a:ext uri="{FF2B5EF4-FFF2-40B4-BE49-F238E27FC236}">
                <a16:creationId xmlns:a16="http://schemas.microsoft.com/office/drawing/2014/main" id="{F0266287-AD48-489D-95E4-F788CAACCF81}"/>
              </a:ext>
            </a:extLst>
          </p:cNvPr>
          <p:cNvSpPr>
            <a:spLocks noChangeArrowheads="1"/>
          </p:cNvSpPr>
          <p:nvPr/>
        </p:nvSpPr>
        <p:spPr bwMode="auto">
          <a:xfrm>
            <a:off x="0" y="-107722"/>
            <a:ext cx="21352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31E34BE0-2D1D-4F8D-8B2D-12FA15D56678}"/>
              </a:ext>
            </a:extLst>
          </p:cNvPr>
          <p:cNvPicPr>
            <a:picLocks noChangeAspect="1"/>
          </p:cNvPicPr>
          <p:nvPr/>
        </p:nvPicPr>
        <p:blipFill>
          <a:blip r:embed="rId3"/>
          <a:stretch>
            <a:fillRect/>
          </a:stretch>
        </p:blipFill>
        <p:spPr>
          <a:xfrm>
            <a:off x="7710175" y="972732"/>
            <a:ext cx="4028852" cy="4610307"/>
          </a:xfrm>
          <a:prstGeom prst="rect">
            <a:avLst/>
          </a:prstGeom>
        </p:spPr>
      </p:pic>
      <p:sp>
        <p:nvSpPr>
          <p:cNvPr id="11" name="Footer Placeholder 45">
            <a:extLst>
              <a:ext uri="{FF2B5EF4-FFF2-40B4-BE49-F238E27FC236}">
                <a16:creationId xmlns:a16="http://schemas.microsoft.com/office/drawing/2014/main" id="{8DE592F4-E61B-4CCE-BE8E-D6653D47775E}"/>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645922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Mobile application development. programming languages. css, html, it, ui. male programmer cartoon character developing website, coding. Free Vector">
            <a:extLst>
              <a:ext uri="{FF2B5EF4-FFF2-40B4-BE49-F238E27FC236}">
                <a16:creationId xmlns:a16="http://schemas.microsoft.com/office/drawing/2014/main" id="{1C05C613-3D6D-4795-8FFC-9D63594B14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03769" y="1271145"/>
            <a:ext cx="3876909" cy="3876909"/>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5" y="779090"/>
            <a:ext cx="6824836" cy="1754326"/>
          </a:xfrm>
          <a:prstGeom prst="rect">
            <a:avLst/>
          </a:prstGeom>
          <a:noFill/>
        </p:spPr>
        <p:txBody>
          <a:bodyPr wrap="square" rtlCol="0">
            <a:spAutoFit/>
          </a:bodyPr>
          <a:lstStyle/>
          <a:p>
            <a:r>
              <a:rPr lang="en-US" dirty="0"/>
              <a:t>Now we will understand how to apply the CSS internally in the HTML file.</a:t>
            </a:r>
          </a:p>
          <a:p>
            <a:r>
              <a:rPr lang="en-US" dirty="0"/>
              <a:t>For that we will use the &lt;style&gt; tag in the &lt;head&gt; tag in the HTML.</a:t>
            </a:r>
          </a:p>
          <a:p>
            <a:endParaRPr lang="en-US" dirty="0"/>
          </a:p>
          <a:p>
            <a:r>
              <a:rPr lang="en-US" dirty="0"/>
              <a:t>Exercise Code/Resource:</a:t>
            </a:r>
          </a:p>
          <a:p>
            <a:pPr marL="285750" indent="-285750">
              <a:buFontTx/>
              <a:buChar char="-"/>
            </a:pPr>
            <a:r>
              <a:rPr lang="en-US" dirty="0">
                <a:hlinkClick r:id="rId4"/>
              </a:rPr>
              <a:t>index.html</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0517263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External CSS</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972732"/>
            <a:ext cx="11118914" cy="3416320"/>
          </a:xfrm>
          <a:prstGeom prst="rect">
            <a:avLst/>
          </a:prstGeom>
          <a:noFill/>
        </p:spPr>
        <p:txBody>
          <a:bodyPr wrap="square" rtlCol="0">
            <a:spAutoFit/>
          </a:bodyPr>
          <a:lstStyle/>
          <a:p>
            <a:pPr marL="285750" indent="-285750" algn="just">
              <a:buFont typeface="Wingdings" panose="05000000000000000000" pitchFamily="2" charset="2"/>
              <a:buChar char="Ø"/>
            </a:pPr>
            <a:r>
              <a:rPr lang="en-US" b="1" i="0" dirty="0">
                <a:effectLst/>
                <a:latin typeface="Calibri (body)"/>
              </a:rPr>
              <a:t>External CSS:</a:t>
            </a:r>
            <a:r>
              <a:rPr lang="en-US" b="0" i="0" dirty="0">
                <a:effectLst/>
                <a:latin typeface="Calibri (body)"/>
              </a:rPr>
              <a:t> External CSS contains separate CSS file which contains only style property with the help of tag attributes (For example class, id, heading, … </a:t>
            </a:r>
            <a:r>
              <a:rPr lang="en-US" b="0" i="0" dirty="0" err="1">
                <a:effectLst/>
                <a:latin typeface="Calibri (body)"/>
              </a:rPr>
              <a:t>etc</a:t>
            </a:r>
            <a:r>
              <a:rPr lang="en-US" b="0" i="0" dirty="0">
                <a:effectLst/>
                <a:latin typeface="Calibri (body)"/>
              </a:rPr>
              <a:t>). CSS property written in a separate file with .css extension and should be linked to the HTML document using </a:t>
            </a:r>
            <a:r>
              <a:rPr lang="en-US" b="1" i="0" dirty="0">
                <a:effectLst/>
                <a:latin typeface="Calibri (body)"/>
              </a:rPr>
              <a:t>link</a:t>
            </a:r>
            <a:r>
              <a:rPr lang="en-US" b="0" i="0" dirty="0">
                <a:effectLst/>
                <a:latin typeface="Calibri (body)"/>
              </a:rPr>
              <a:t> tag. This means that for each element, style can be set only once and that will be applied across web pages.</a:t>
            </a:r>
          </a:p>
          <a:p>
            <a:pPr marL="285750" indent="-285750" algn="just" fontAlgn="base">
              <a:buFont typeface="Wingdings" panose="05000000000000000000" pitchFamily="2" charset="2"/>
              <a:buChar char="Ø"/>
            </a:pPr>
            <a:r>
              <a:rPr lang="en-US" b="0" i="0" dirty="0">
                <a:effectLst/>
                <a:latin typeface="Calibri (body)"/>
              </a:rPr>
              <a:t>You can attach external style sheets in two ways — </a:t>
            </a:r>
            <a:r>
              <a:rPr lang="en-US" b="0" i="1" dirty="0">
                <a:effectLst/>
                <a:latin typeface="Calibri (body)"/>
              </a:rPr>
              <a:t>linking</a:t>
            </a:r>
            <a:r>
              <a:rPr lang="en-US" b="0" i="0" dirty="0">
                <a:effectLst/>
                <a:latin typeface="Calibri (body)"/>
              </a:rPr>
              <a:t> and </a:t>
            </a:r>
            <a:r>
              <a:rPr lang="en-US" b="0" i="1" dirty="0">
                <a:effectLst/>
                <a:latin typeface="Calibri (body)"/>
              </a:rPr>
              <a:t>importing</a:t>
            </a:r>
            <a:r>
              <a:rPr lang="en-US" b="0" i="0" dirty="0">
                <a:effectLst/>
                <a:latin typeface="Calibri (body)"/>
              </a:rPr>
              <a:t>.</a:t>
            </a:r>
          </a:p>
          <a:p>
            <a:pPr marL="285750" indent="-285750" algn="just" fontAlgn="base">
              <a:buFont typeface="Wingdings" panose="05000000000000000000" pitchFamily="2" charset="2"/>
              <a:buChar char="Ø"/>
            </a:pPr>
            <a:r>
              <a:rPr lang="en-US" b="0" i="0" dirty="0">
                <a:effectLst/>
                <a:latin typeface="Calibri (body)"/>
              </a:rPr>
              <a:t>Define style sheet rules in a separate .css file and then include that file in your HTML document using HTML &lt;link&gt; tag.</a:t>
            </a:r>
          </a:p>
          <a:p>
            <a:pPr marL="285750" indent="-285750" algn="just" fontAlgn="base">
              <a:buFont typeface="Wingdings" panose="05000000000000000000" pitchFamily="2" charset="2"/>
              <a:buChar char="Ø"/>
            </a:pPr>
            <a:r>
              <a:rPr lang="en-US" b="0" i="0" dirty="0">
                <a:effectLst/>
                <a:latin typeface="Calibri (body)"/>
              </a:rPr>
              <a:t>Before linking, we need to create a style sheet first. Let's open your favorite code editor and create a new file. Now type the following CSS code inside this file and save it as "style.css".</a:t>
            </a:r>
          </a:p>
          <a:p>
            <a:pPr marL="285750" indent="-285750" algn="just" fontAlgn="base">
              <a:buFont typeface="Wingdings" panose="05000000000000000000" pitchFamily="2" charset="2"/>
              <a:buChar char="Ø"/>
            </a:pPr>
            <a:r>
              <a:rPr kumimoji="0" lang="en-US" altLang="en-US" b="0" i="0" u="none" strike="noStrike" cap="none" normalizeH="0" baseline="0" dirty="0">
                <a:ln>
                  <a:noFill/>
                </a:ln>
                <a:effectLst/>
                <a:latin typeface="Calibri (body)"/>
              </a:rPr>
              <a:t>An external style sheet can be linked to an HTML document using the </a:t>
            </a:r>
            <a:r>
              <a:rPr lang="en-US" altLang="en-US" dirty="0">
                <a:latin typeface="Calibri (body)"/>
              </a:rPr>
              <a:t>&lt;link&gt;</a:t>
            </a:r>
            <a:r>
              <a:rPr kumimoji="0" lang="en-US" altLang="en-US" b="0" i="0" strike="noStrike" cap="none" normalizeH="0" baseline="0" dirty="0">
                <a:ln>
                  <a:noFill/>
                </a:ln>
                <a:effectLst/>
                <a:latin typeface="Calibri (body)"/>
              </a:rPr>
              <a:t> </a:t>
            </a:r>
            <a:r>
              <a:rPr kumimoji="0" lang="en-US" altLang="en-US" b="0" i="0" u="none" strike="noStrike" cap="none" normalizeH="0" baseline="0" dirty="0">
                <a:ln>
                  <a:noFill/>
                </a:ln>
                <a:effectLst/>
                <a:latin typeface="Calibri (body)"/>
              </a:rPr>
              <a:t>tag. The &lt;link&gt; tag goes inside the </a:t>
            </a:r>
            <a:r>
              <a:rPr lang="en-US" altLang="en-US" dirty="0">
                <a:latin typeface="Calibri (body)"/>
              </a:rPr>
              <a:t>&lt;head&gt;</a:t>
            </a:r>
            <a:r>
              <a:rPr kumimoji="0" lang="en-US" altLang="en-US" b="0" i="0" u="none" strike="noStrike" cap="none" normalizeH="0" baseline="0" dirty="0">
                <a:ln>
                  <a:noFill/>
                </a:ln>
                <a:effectLst/>
                <a:latin typeface="Calibri (body)"/>
              </a:rPr>
              <a:t> section.</a:t>
            </a:r>
          </a:p>
          <a:p>
            <a:pPr algn="l" fontAlgn="base"/>
            <a:endParaRPr lang="en-US" dirty="0">
              <a:latin typeface="Calibri (body)"/>
            </a:endParaRPr>
          </a:p>
        </p:txBody>
      </p:sp>
      <p:sp>
        <p:nvSpPr>
          <p:cNvPr id="6" name="Rectangle 2">
            <a:extLst>
              <a:ext uri="{FF2B5EF4-FFF2-40B4-BE49-F238E27FC236}">
                <a16:creationId xmlns:a16="http://schemas.microsoft.com/office/drawing/2014/main" id="{F0266287-AD48-489D-95E4-F788CAACCF81}"/>
              </a:ext>
            </a:extLst>
          </p:cNvPr>
          <p:cNvSpPr>
            <a:spLocks noChangeArrowheads="1"/>
          </p:cNvSpPr>
          <p:nvPr/>
        </p:nvSpPr>
        <p:spPr bwMode="auto">
          <a:xfrm>
            <a:off x="0" y="-107722"/>
            <a:ext cx="21352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0DA32C31-2E8D-4F2A-BFC7-E05BB32EB355}"/>
              </a:ext>
            </a:extLst>
          </p:cNvPr>
          <p:cNvPicPr>
            <a:picLocks noChangeAspect="1"/>
          </p:cNvPicPr>
          <p:nvPr/>
        </p:nvPicPr>
        <p:blipFill>
          <a:blip r:embed="rId3"/>
          <a:stretch>
            <a:fillRect/>
          </a:stretch>
        </p:blipFill>
        <p:spPr>
          <a:xfrm>
            <a:off x="6736393" y="3957979"/>
            <a:ext cx="4542685" cy="2572222"/>
          </a:xfrm>
          <a:prstGeom prst="rect">
            <a:avLst/>
          </a:prstGeom>
        </p:spPr>
      </p:pic>
      <p:pic>
        <p:nvPicPr>
          <p:cNvPr id="3076" name="Picture 4" descr="Lesson 2.4. External CSS | Lulu&amp;#39;s blog">
            <a:extLst>
              <a:ext uri="{FF2B5EF4-FFF2-40B4-BE49-F238E27FC236}">
                <a16:creationId xmlns:a16="http://schemas.microsoft.com/office/drawing/2014/main" id="{539D8B32-CC82-4601-8D59-A2F02B3928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3425" y="4101812"/>
            <a:ext cx="5362575" cy="192405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5">
            <a:extLst>
              <a:ext uri="{FF2B5EF4-FFF2-40B4-BE49-F238E27FC236}">
                <a16:creationId xmlns:a16="http://schemas.microsoft.com/office/drawing/2014/main" id="{5B32A623-F2DA-4118-9345-9012F6AE195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443134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itle 3">
            <a:extLst>
              <a:ext uri="{FF2B5EF4-FFF2-40B4-BE49-F238E27FC236}">
                <a16:creationId xmlns:a16="http://schemas.microsoft.com/office/drawing/2014/main" id="{E542B8C8-FE57-4C69-BD10-9EF53159009C}"/>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Box Model in CSS</a:t>
            </a:r>
          </a:p>
        </p:txBody>
      </p:sp>
      <p:pic>
        <p:nvPicPr>
          <p:cNvPr id="64" name="Picture 63">
            <a:extLst>
              <a:ext uri="{FF2B5EF4-FFF2-40B4-BE49-F238E27FC236}">
                <a16:creationId xmlns:a16="http://schemas.microsoft.com/office/drawing/2014/main" id="{4DDF8F83-CF1E-4E00-B919-87159DD0CE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65" name="Picture 64">
            <a:extLst>
              <a:ext uri="{FF2B5EF4-FFF2-40B4-BE49-F238E27FC236}">
                <a16:creationId xmlns:a16="http://schemas.microsoft.com/office/drawing/2014/main" id="{613C51D4-E55D-4FBF-A182-E5F51E6BA79B}"/>
              </a:ext>
            </a:extLst>
          </p:cNvPr>
          <p:cNvPicPr>
            <a:picLocks noChangeAspect="1"/>
          </p:cNvPicPr>
          <p:nvPr/>
        </p:nvPicPr>
        <p:blipFill>
          <a:blip r:embed="rId3"/>
          <a:stretch>
            <a:fillRect/>
          </a:stretch>
        </p:blipFill>
        <p:spPr>
          <a:xfrm>
            <a:off x="7316539" y="3000569"/>
            <a:ext cx="4441452" cy="2762372"/>
          </a:xfrm>
          <a:prstGeom prst="rect">
            <a:avLst/>
          </a:prstGeom>
        </p:spPr>
      </p:pic>
      <p:sp>
        <p:nvSpPr>
          <p:cNvPr id="66" name="TextBox 65">
            <a:extLst>
              <a:ext uri="{FF2B5EF4-FFF2-40B4-BE49-F238E27FC236}">
                <a16:creationId xmlns:a16="http://schemas.microsoft.com/office/drawing/2014/main" id="{690032D0-71ED-4AD7-BC36-166C923F2201}"/>
              </a:ext>
            </a:extLst>
          </p:cNvPr>
          <p:cNvSpPr txBox="1"/>
          <p:nvPr/>
        </p:nvSpPr>
        <p:spPr>
          <a:xfrm>
            <a:off x="261762" y="899721"/>
            <a:ext cx="10844387" cy="1200329"/>
          </a:xfrm>
          <a:prstGeom prst="rect">
            <a:avLst/>
          </a:prstGeom>
          <a:noFill/>
        </p:spPr>
        <p:txBody>
          <a:bodyPr wrap="square">
            <a:spAutoFit/>
          </a:bodyPr>
          <a:lstStyle/>
          <a:p>
            <a:pPr marL="285750" indent="-285750">
              <a:buFont typeface="Wingdings" panose="05000000000000000000" pitchFamily="2" charset="2"/>
              <a:buChar char="Ø"/>
            </a:pPr>
            <a:r>
              <a:rPr lang="en-US" b="0" i="0" dirty="0">
                <a:solidFill>
                  <a:srgbClr val="000000"/>
                </a:solidFill>
                <a:effectLst/>
              </a:rPr>
              <a:t>In CSS, the term "box model" is used when talking about design and layout.</a:t>
            </a:r>
          </a:p>
          <a:p>
            <a:pPr marL="285750" indent="-285750">
              <a:buFont typeface="Wingdings" panose="05000000000000000000" pitchFamily="2" charset="2"/>
              <a:buChar char="Ø"/>
            </a:pPr>
            <a:r>
              <a:rPr lang="en-US" b="0" i="0" dirty="0">
                <a:solidFill>
                  <a:srgbClr val="000000"/>
                </a:solidFill>
                <a:effectLst/>
              </a:rPr>
              <a:t>All HTML elements can be considered as boxes.</a:t>
            </a:r>
          </a:p>
          <a:p>
            <a:pPr marL="285750" indent="-285750">
              <a:buFont typeface="Wingdings" panose="05000000000000000000" pitchFamily="2" charset="2"/>
              <a:buChar char="Ø"/>
            </a:pPr>
            <a:r>
              <a:rPr lang="en-US" b="0" i="0" dirty="0">
                <a:solidFill>
                  <a:srgbClr val="000000"/>
                </a:solidFill>
                <a:effectLst/>
              </a:rPr>
              <a:t>The CSS box model is essentially a box that wraps around every HTML element. It consists of: margins, borders, padding, and the actual content. The image below illustrates the box model:</a:t>
            </a:r>
            <a:endParaRPr lang="en-US" dirty="0"/>
          </a:p>
        </p:txBody>
      </p:sp>
      <p:grpSp>
        <p:nvGrpSpPr>
          <p:cNvPr id="67" name="Group 66">
            <a:extLst>
              <a:ext uri="{FF2B5EF4-FFF2-40B4-BE49-F238E27FC236}">
                <a16:creationId xmlns:a16="http://schemas.microsoft.com/office/drawing/2014/main" id="{19AB64EB-CFB9-4350-A664-D00B60FFDC7E}"/>
              </a:ext>
            </a:extLst>
          </p:cNvPr>
          <p:cNvGrpSpPr/>
          <p:nvPr/>
        </p:nvGrpSpPr>
        <p:grpSpPr>
          <a:xfrm>
            <a:off x="224312" y="3066859"/>
            <a:ext cx="6515047" cy="2657900"/>
            <a:chOff x="316928" y="1327029"/>
            <a:chExt cx="11663461" cy="4882471"/>
          </a:xfrm>
        </p:grpSpPr>
        <p:grpSp>
          <p:nvGrpSpPr>
            <p:cNvPr id="68" name="Group 179">
              <a:extLst>
                <a:ext uri="{FF2B5EF4-FFF2-40B4-BE49-F238E27FC236}">
                  <a16:creationId xmlns:a16="http://schemas.microsoft.com/office/drawing/2014/main" id="{63B1F1E5-913B-40AA-9071-B0A885C19F30}"/>
                </a:ext>
              </a:extLst>
            </p:cNvPr>
            <p:cNvGrpSpPr/>
            <p:nvPr/>
          </p:nvGrpSpPr>
          <p:grpSpPr>
            <a:xfrm>
              <a:off x="1754593" y="2509379"/>
              <a:ext cx="1274680" cy="1767169"/>
              <a:chOff x="3854450" y="1582738"/>
              <a:chExt cx="1397000" cy="1936750"/>
            </a:xfrm>
            <a:gradFill flip="none" rotWithShape="1">
              <a:gsLst>
                <a:gs pos="0">
                  <a:schemeClr val="accent1"/>
                </a:gs>
                <a:gs pos="50000">
                  <a:schemeClr val="accent4"/>
                </a:gs>
                <a:gs pos="100000">
                  <a:schemeClr val="accent2"/>
                </a:gs>
              </a:gsLst>
              <a:path path="circle">
                <a:fillToRect l="100000" t="100000"/>
              </a:path>
              <a:tileRect r="-100000" b="-100000"/>
            </a:gradFill>
          </p:grpSpPr>
          <p:sp>
            <p:nvSpPr>
              <p:cNvPr id="79" name="Freeform 150">
                <a:extLst>
                  <a:ext uri="{FF2B5EF4-FFF2-40B4-BE49-F238E27FC236}">
                    <a16:creationId xmlns:a16="http://schemas.microsoft.com/office/drawing/2014/main" id="{71F13B2F-067F-442D-8DF1-5516167608BF}"/>
                  </a:ext>
                </a:extLst>
              </p:cNvPr>
              <p:cNvSpPr>
                <a:spLocks/>
              </p:cNvSpPr>
              <p:nvPr/>
            </p:nvSpPr>
            <p:spPr bwMode="auto">
              <a:xfrm>
                <a:off x="3854450" y="3055938"/>
                <a:ext cx="7938" cy="15875"/>
              </a:xfrm>
              <a:custGeom>
                <a:avLst/>
                <a:gdLst/>
                <a:ahLst/>
                <a:cxnLst>
                  <a:cxn ang="0">
                    <a:pos x="0" y="0"/>
                  </a:cxn>
                  <a:cxn ang="0">
                    <a:pos x="4" y="6"/>
                  </a:cxn>
                  <a:cxn ang="0">
                    <a:pos x="5" y="10"/>
                  </a:cxn>
                  <a:cxn ang="0">
                    <a:pos x="5" y="10"/>
                  </a:cxn>
                  <a:cxn ang="0">
                    <a:pos x="4" y="10"/>
                  </a:cxn>
                  <a:cxn ang="0">
                    <a:pos x="3" y="10"/>
                  </a:cxn>
                  <a:cxn ang="0">
                    <a:pos x="2" y="9"/>
                  </a:cxn>
                  <a:cxn ang="0">
                    <a:pos x="2" y="8"/>
                  </a:cxn>
                  <a:cxn ang="0">
                    <a:pos x="1" y="8"/>
                  </a:cxn>
                  <a:cxn ang="0">
                    <a:pos x="1" y="7"/>
                  </a:cxn>
                  <a:cxn ang="0">
                    <a:pos x="1" y="5"/>
                  </a:cxn>
                  <a:cxn ang="0">
                    <a:pos x="0" y="4"/>
                  </a:cxn>
                  <a:cxn ang="0">
                    <a:pos x="0" y="2"/>
                  </a:cxn>
                  <a:cxn ang="0">
                    <a:pos x="0" y="1"/>
                  </a:cxn>
                  <a:cxn ang="0">
                    <a:pos x="0" y="0"/>
                  </a:cxn>
                </a:cxnLst>
                <a:rect l="0" t="0" r="r" b="b"/>
                <a:pathLst>
                  <a:path w="5" h="10">
                    <a:moveTo>
                      <a:pt x="0" y="0"/>
                    </a:moveTo>
                    <a:lnTo>
                      <a:pt x="4" y="6"/>
                    </a:lnTo>
                    <a:lnTo>
                      <a:pt x="5" y="10"/>
                    </a:lnTo>
                    <a:lnTo>
                      <a:pt x="5" y="10"/>
                    </a:lnTo>
                    <a:lnTo>
                      <a:pt x="4" y="10"/>
                    </a:lnTo>
                    <a:lnTo>
                      <a:pt x="3" y="10"/>
                    </a:lnTo>
                    <a:lnTo>
                      <a:pt x="2" y="9"/>
                    </a:lnTo>
                    <a:lnTo>
                      <a:pt x="2" y="8"/>
                    </a:lnTo>
                    <a:lnTo>
                      <a:pt x="1" y="8"/>
                    </a:lnTo>
                    <a:lnTo>
                      <a:pt x="1" y="7"/>
                    </a:lnTo>
                    <a:lnTo>
                      <a:pt x="1" y="5"/>
                    </a:lnTo>
                    <a:lnTo>
                      <a:pt x="0" y="4"/>
                    </a:lnTo>
                    <a:lnTo>
                      <a:pt x="0" y="2"/>
                    </a:lnTo>
                    <a:lnTo>
                      <a:pt x="0"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156">
                <a:extLst>
                  <a:ext uri="{FF2B5EF4-FFF2-40B4-BE49-F238E27FC236}">
                    <a16:creationId xmlns:a16="http://schemas.microsoft.com/office/drawing/2014/main" id="{00CCE6EC-7F0B-4096-B3A9-621B750E1B50}"/>
                  </a:ext>
                </a:extLst>
              </p:cNvPr>
              <p:cNvSpPr>
                <a:spLocks/>
              </p:cNvSpPr>
              <p:nvPr/>
            </p:nvSpPr>
            <p:spPr bwMode="auto">
              <a:xfrm>
                <a:off x="5033962" y="1660525"/>
                <a:ext cx="7938" cy="3175"/>
              </a:xfrm>
              <a:custGeom>
                <a:avLst/>
                <a:gdLst/>
                <a:ahLst/>
                <a:cxnLst>
                  <a:cxn ang="0">
                    <a:pos x="0" y="0"/>
                  </a:cxn>
                  <a:cxn ang="0">
                    <a:pos x="5" y="2"/>
                  </a:cxn>
                  <a:cxn ang="0">
                    <a:pos x="3" y="2"/>
                  </a:cxn>
                  <a:cxn ang="0">
                    <a:pos x="0" y="0"/>
                  </a:cxn>
                </a:cxnLst>
                <a:rect l="0" t="0" r="r" b="b"/>
                <a:pathLst>
                  <a:path w="5" h="2">
                    <a:moveTo>
                      <a:pt x="0" y="0"/>
                    </a:moveTo>
                    <a:lnTo>
                      <a:pt x="5" y="2"/>
                    </a:lnTo>
                    <a:lnTo>
                      <a:pt x="3"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158">
                <a:extLst>
                  <a:ext uri="{FF2B5EF4-FFF2-40B4-BE49-F238E27FC236}">
                    <a16:creationId xmlns:a16="http://schemas.microsoft.com/office/drawing/2014/main" id="{BF1E74C1-526B-4367-9A14-C602BA16A5B8}"/>
                  </a:ext>
                </a:extLst>
              </p:cNvPr>
              <p:cNvSpPr>
                <a:spLocks/>
              </p:cNvSpPr>
              <p:nvPr/>
            </p:nvSpPr>
            <p:spPr bwMode="auto">
              <a:xfrm>
                <a:off x="4854575" y="1582738"/>
                <a:ext cx="15875" cy="4763"/>
              </a:xfrm>
              <a:custGeom>
                <a:avLst/>
                <a:gdLst/>
                <a:ahLst/>
                <a:cxnLst>
                  <a:cxn ang="0">
                    <a:pos x="0" y="0"/>
                  </a:cxn>
                  <a:cxn ang="0">
                    <a:pos x="10" y="3"/>
                  </a:cxn>
                  <a:cxn ang="0">
                    <a:pos x="0" y="0"/>
                  </a:cxn>
                  <a:cxn ang="0">
                    <a:pos x="0" y="0"/>
                  </a:cxn>
                  <a:cxn ang="0">
                    <a:pos x="0" y="0"/>
                  </a:cxn>
                </a:cxnLst>
                <a:rect l="0" t="0" r="r" b="b"/>
                <a:pathLst>
                  <a:path w="10" h="3">
                    <a:moveTo>
                      <a:pt x="0" y="0"/>
                    </a:moveTo>
                    <a:lnTo>
                      <a:pt x="10" y="3"/>
                    </a:lnTo>
                    <a:lnTo>
                      <a:pt x="0" y="0"/>
                    </a:lnTo>
                    <a:lnTo>
                      <a:pt x="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163">
                <a:extLst>
                  <a:ext uri="{FF2B5EF4-FFF2-40B4-BE49-F238E27FC236}">
                    <a16:creationId xmlns:a16="http://schemas.microsoft.com/office/drawing/2014/main" id="{FAE958AC-95CA-41DE-9862-4E78BEA60ACF}"/>
                  </a:ext>
                </a:extLst>
              </p:cNvPr>
              <p:cNvSpPr>
                <a:spLocks/>
              </p:cNvSpPr>
              <p:nvPr/>
            </p:nvSpPr>
            <p:spPr bwMode="auto">
              <a:xfrm>
                <a:off x="5249862" y="3517900"/>
                <a:ext cx="1588" cy="1588"/>
              </a:xfrm>
              <a:custGeom>
                <a:avLst/>
                <a:gdLst/>
                <a:ahLst/>
                <a:cxnLst>
                  <a:cxn ang="0">
                    <a:pos x="1" y="0"/>
                  </a:cxn>
                  <a:cxn ang="0">
                    <a:pos x="1" y="0"/>
                  </a:cxn>
                  <a:cxn ang="0">
                    <a:pos x="1" y="0"/>
                  </a:cxn>
                  <a:cxn ang="0">
                    <a:pos x="0" y="0"/>
                  </a:cxn>
                  <a:cxn ang="0">
                    <a:pos x="1" y="0"/>
                  </a:cxn>
                </a:cxnLst>
                <a:rect l="0" t="0" r="r" b="b"/>
                <a:pathLst>
                  <a:path w="1">
                    <a:moveTo>
                      <a:pt x="1" y="0"/>
                    </a:moveTo>
                    <a:lnTo>
                      <a:pt x="1" y="0"/>
                    </a:ln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169">
                <a:extLst>
                  <a:ext uri="{FF2B5EF4-FFF2-40B4-BE49-F238E27FC236}">
                    <a16:creationId xmlns:a16="http://schemas.microsoft.com/office/drawing/2014/main" id="{12DCFC0C-2F01-42E4-BF12-125F3E73DAEC}"/>
                  </a:ext>
                </a:extLst>
              </p:cNvPr>
              <p:cNvSpPr>
                <a:spLocks/>
              </p:cNvSpPr>
              <p:nvPr/>
            </p:nvSpPr>
            <p:spPr bwMode="auto">
              <a:xfrm>
                <a:off x="4373562" y="3114675"/>
                <a:ext cx="7938" cy="6350"/>
              </a:xfrm>
              <a:custGeom>
                <a:avLst/>
                <a:gdLst/>
                <a:ahLst/>
                <a:cxnLst>
                  <a:cxn ang="0">
                    <a:pos x="5" y="0"/>
                  </a:cxn>
                  <a:cxn ang="0">
                    <a:pos x="5" y="1"/>
                  </a:cxn>
                  <a:cxn ang="0">
                    <a:pos x="3" y="3"/>
                  </a:cxn>
                  <a:cxn ang="0">
                    <a:pos x="1" y="4"/>
                  </a:cxn>
                  <a:cxn ang="0">
                    <a:pos x="0" y="4"/>
                  </a:cxn>
                  <a:cxn ang="0">
                    <a:pos x="2" y="3"/>
                  </a:cxn>
                  <a:cxn ang="0">
                    <a:pos x="4" y="2"/>
                  </a:cxn>
                  <a:cxn ang="0">
                    <a:pos x="5" y="0"/>
                  </a:cxn>
                </a:cxnLst>
                <a:rect l="0" t="0" r="r" b="b"/>
                <a:pathLst>
                  <a:path w="5" h="4">
                    <a:moveTo>
                      <a:pt x="5" y="0"/>
                    </a:moveTo>
                    <a:lnTo>
                      <a:pt x="5" y="1"/>
                    </a:lnTo>
                    <a:lnTo>
                      <a:pt x="3" y="3"/>
                    </a:lnTo>
                    <a:lnTo>
                      <a:pt x="1" y="4"/>
                    </a:lnTo>
                    <a:lnTo>
                      <a:pt x="0" y="4"/>
                    </a:lnTo>
                    <a:lnTo>
                      <a:pt x="2" y="3"/>
                    </a:lnTo>
                    <a:lnTo>
                      <a:pt x="4" y="2"/>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70">
                <a:extLst>
                  <a:ext uri="{FF2B5EF4-FFF2-40B4-BE49-F238E27FC236}">
                    <a16:creationId xmlns:a16="http://schemas.microsoft.com/office/drawing/2014/main" id="{22FC01C5-BB5E-4557-8ECF-9E5087A6DD9F}"/>
                  </a:ext>
                </a:extLst>
              </p:cNvPr>
              <p:cNvSpPr>
                <a:spLocks/>
              </p:cNvSpPr>
              <p:nvPr/>
            </p:nvSpPr>
            <p:spPr bwMode="auto">
              <a:xfrm>
                <a:off x="4867275" y="2841625"/>
                <a:ext cx="9525" cy="20638"/>
              </a:xfrm>
              <a:custGeom>
                <a:avLst/>
                <a:gdLst/>
                <a:ahLst/>
                <a:cxnLst>
                  <a:cxn ang="0">
                    <a:pos x="0" y="0"/>
                  </a:cxn>
                  <a:cxn ang="0">
                    <a:pos x="3" y="4"/>
                  </a:cxn>
                  <a:cxn ang="0">
                    <a:pos x="4" y="9"/>
                  </a:cxn>
                  <a:cxn ang="0">
                    <a:pos x="6" y="13"/>
                  </a:cxn>
                  <a:cxn ang="0">
                    <a:pos x="6" y="13"/>
                  </a:cxn>
                  <a:cxn ang="0">
                    <a:pos x="6" y="13"/>
                  </a:cxn>
                  <a:cxn ang="0">
                    <a:pos x="5" y="13"/>
                  </a:cxn>
                  <a:cxn ang="0">
                    <a:pos x="5" y="12"/>
                  </a:cxn>
                  <a:cxn ang="0">
                    <a:pos x="3" y="8"/>
                  </a:cxn>
                  <a:cxn ang="0">
                    <a:pos x="2" y="4"/>
                  </a:cxn>
                  <a:cxn ang="0">
                    <a:pos x="0" y="0"/>
                  </a:cxn>
                </a:cxnLst>
                <a:rect l="0" t="0" r="r" b="b"/>
                <a:pathLst>
                  <a:path w="6" h="13">
                    <a:moveTo>
                      <a:pt x="0" y="0"/>
                    </a:moveTo>
                    <a:lnTo>
                      <a:pt x="3" y="4"/>
                    </a:lnTo>
                    <a:lnTo>
                      <a:pt x="4" y="9"/>
                    </a:lnTo>
                    <a:lnTo>
                      <a:pt x="6" y="13"/>
                    </a:lnTo>
                    <a:lnTo>
                      <a:pt x="6" y="13"/>
                    </a:lnTo>
                    <a:lnTo>
                      <a:pt x="6" y="13"/>
                    </a:lnTo>
                    <a:lnTo>
                      <a:pt x="5" y="13"/>
                    </a:lnTo>
                    <a:lnTo>
                      <a:pt x="5" y="12"/>
                    </a:lnTo>
                    <a:lnTo>
                      <a:pt x="3" y="8"/>
                    </a:lnTo>
                    <a:lnTo>
                      <a:pt x="2"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71">
                <a:extLst>
                  <a:ext uri="{FF2B5EF4-FFF2-40B4-BE49-F238E27FC236}">
                    <a16:creationId xmlns:a16="http://schemas.microsoft.com/office/drawing/2014/main" id="{0BC5A3DA-6D7C-4A6D-8EC1-C6E6707AEEAD}"/>
                  </a:ext>
                </a:extLst>
              </p:cNvPr>
              <p:cNvSpPr>
                <a:spLocks/>
              </p:cNvSpPr>
              <p:nvPr/>
            </p:nvSpPr>
            <p:spPr bwMode="auto">
              <a:xfrm>
                <a:off x="4860925" y="2835275"/>
                <a:ext cx="6350" cy="6350"/>
              </a:xfrm>
              <a:custGeom>
                <a:avLst/>
                <a:gdLst/>
                <a:ahLst/>
                <a:cxnLst>
                  <a:cxn ang="0">
                    <a:pos x="0" y="0"/>
                  </a:cxn>
                  <a:cxn ang="0">
                    <a:pos x="2" y="2"/>
                  </a:cxn>
                  <a:cxn ang="0">
                    <a:pos x="4" y="4"/>
                  </a:cxn>
                  <a:cxn ang="0">
                    <a:pos x="3" y="3"/>
                  </a:cxn>
                  <a:cxn ang="0">
                    <a:pos x="3" y="3"/>
                  </a:cxn>
                  <a:cxn ang="0">
                    <a:pos x="3" y="3"/>
                  </a:cxn>
                  <a:cxn ang="0">
                    <a:pos x="2" y="3"/>
                  </a:cxn>
                  <a:cxn ang="0">
                    <a:pos x="1" y="2"/>
                  </a:cxn>
                  <a:cxn ang="0">
                    <a:pos x="1" y="1"/>
                  </a:cxn>
                  <a:cxn ang="0">
                    <a:pos x="0" y="1"/>
                  </a:cxn>
                  <a:cxn ang="0">
                    <a:pos x="0" y="0"/>
                  </a:cxn>
                </a:cxnLst>
                <a:rect l="0" t="0" r="r" b="b"/>
                <a:pathLst>
                  <a:path w="4" h="4">
                    <a:moveTo>
                      <a:pt x="0" y="0"/>
                    </a:moveTo>
                    <a:lnTo>
                      <a:pt x="2" y="2"/>
                    </a:lnTo>
                    <a:lnTo>
                      <a:pt x="4" y="4"/>
                    </a:lnTo>
                    <a:lnTo>
                      <a:pt x="3" y="3"/>
                    </a:lnTo>
                    <a:lnTo>
                      <a:pt x="3" y="3"/>
                    </a:lnTo>
                    <a:lnTo>
                      <a:pt x="3" y="3"/>
                    </a:lnTo>
                    <a:lnTo>
                      <a:pt x="2" y="3"/>
                    </a:lnTo>
                    <a:lnTo>
                      <a:pt x="1" y="2"/>
                    </a:lnTo>
                    <a:lnTo>
                      <a:pt x="1" y="1"/>
                    </a:lnTo>
                    <a:lnTo>
                      <a:pt x="0"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9" name="Donut 2">
              <a:extLst>
                <a:ext uri="{FF2B5EF4-FFF2-40B4-BE49-F238E27FC236}">
                  <a16:creationId xmlns:a16="http://schemas.microsoft.com/office/drawing/2014/main" id="{ED031F19-DFF0-46DF-9BCD-34197E527626}"/>
                </a:ext>
              </a:extLst>
            </p:cNvPr>
            <p:cNvSpPr/>
            <p:nvPr/>
          </p:nvSpPr>
          <p:spPr>
            <a:xfrm>
              <a:off x="508591" y="1980317"/>
              <a:ext cx="3520440" cy="3520440"/>
            </a:xfrm>
            <a:prstGeom prst="donut">
              <a:avLst>
                <a:gd name="adj" fmla="val 10687"/>
              </a:avLst>
            </a:prstGeom>
            <a:gradFill>
              <a:gsLst>
                <a:gs pos="16000">
                  <a:schemeClr val="bg1">
                    <a:lumMod val="85000"/>
                  </a:schemeClr>
                </a:gs>
                <a:gs pos="87000">
                  <a:schemeClr val="bg1">
                    <a:lumMod val="65000"/>
                    <a:alpha val="52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Explanation of the different parts</a:t>
              </a:r>
            </a:p>
          </p:txBody>
        </p:sp>
        <p:sp>
          <p:nvSpPr>
            <p:cNvPr id="70" name="Donut 101">
              <a:extLst>
                <a:ext uri="{FF2B5EF4-FFF2-40B4-BE49-F238E27FC236}">
                  <a16:creationId xmlns:a16="http://schemas.microsoft.com/office/drawing/2014/main" id="{B4F3A924-F870-417C-BF46-E773FD700E80}"/>
                </a:ext>
              </a:extLst>
            </p:cNvPr>
            <p:cNvSpPr/>
            <p:nvPr/>
          </p:nvSpPr>
          <p:spPr>
            <a:xfrm>
              <a:off x="316928" y="1805179"/>
              <a:ext cx="3872484" cy="3872484"/>
            </a:xfrm>
            <a:prstGeom prst="donut">
              <a:avLst>
                <a:gd name="adj" fmla="val 1514"/>
              </a:avLst>
            </a:prstGeom>
            <a:gradFill>
              <a:gsLst>
                <a:gs pos="16000">
                  <a:schemeClr val="bg1">
                    <a:lumMod val="85000"/>
                  </a:schemeClr>
                </a:gs>
                <a:gs pos="87000">
                  <a:schemeClr val="bg1">
                    <a:lumMod val="65000"/>
                    <a:alpha val="52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1" name="Rectangle 70">
              <a:extLst>
                <a:ext uri="{FF2B5EF4-FFF2-40B4-BE49-F238E27FC236}">
                  <a16:creationId xmlns:a16="http://schemas.microsoft.com/office/drawing/2014/main" id="{EA817496-5DC5-418C-9CF0-22C472CE9E21}"/>
                </a:ext>
              </a:extLst>
            </p:cNvPr>
            <p:cNvSpPr/>
            <p:nvPr/>
          </p:nvSpPr>
          <p:spPr>
            <a:xfrm>
              <a:off x="4440722" y="1334302"/>
              <a:ext cx="7539667" cy="912799"/>
            </a:xfrm>
            <a:prstGeom prst="rect">
              <a:avLst/>
            </a:prstGeom>
            <a:gradFill>
              <a:gsLst>
                <a:gs pos="27000">
                  <a:schemeClr val="bg1">
                    <a:lumMod val="75000"/>
                    <a:alpha val="31000"/>
                  </a:schemeClr>
                </a:gs>
                <a:gs pos="5000">
                  <a:schemeClr val="bg1">
                    <a:lumMod val="75000"/>
                  </a:schemeClr>
                </a:gs>
                <a:gs pos="100000">
                  <a:schemeClr val="tx2">
                    <a:lumMod val="75000"/>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72" name="Oval 71">
              <a:extLst>
                <a:ext uri="{FF2B5EF4-FFF2-40B4-BE49-F238E27FC236}">
                  <a16:creationId xmlns:a16="http://schemas.microsoft.com/office/drawing/2014/main" id="{07994857-4A79-4C68-B6AF-22B83ADE6D8A}"/>
                </a:ext>
              </a:extLst>
            </p:cNvPr>
            <p:cNvSpPr>
              <a:spLocks noChangeAspect="1"/>
            </p:cNvSpPr>
            <p:nvPr/>
          </p:nvSpPr>
          <p:spPr>
            <a:xfrm>
              <a:off x="3963740" y="1327029"/>
              <a:ext cx="927345" cy="927345"/>
            </a:xfrm>
            <a:prstGeom prst="ellipse">
              <a:avLst/>
            </a:prstGeom>
            <a:gradFill>
              <a:gsLst>
                <a:gs pos="56000">
                  <a:srgbClr val="295081"/>
                </a:gs>
                <a:gs pos="27000">
                  <a:schemeClr val="tx2">
                    <a:lumMod val="60000"/>
                    <a:lumOff val="40000"/>
                    <a:alpha val="71000"/>
                  </a:schemeClr>
                </a:gs>
                <a:gs pos="100000">
                  <a:schemeClr val="tx2">
                    <a:lumMod val="75000"/>
                  </a:schemeClr>
                </a:gs>
              </a:gsLst>
              <a:lin ang="2700000" scaled="0"/>
            </a:gradFill>
          </p:spPr>
          <p:style>
            <a:lnRef idx="3">
              <a:schemeClr val="lt1"/>
            </a:lnRef>
            <a:fillRef idx="1">
              <a:schemeClr val="accent1"/>
            </a:fillRef>
            <a:effectRef idx="1">
              <a:schemeClr val="accent1"/>
            </a:effectRef>
            <a:fontRef idx="minor">
              <a:schemeClr val="lt1"/>
            </a:fontRef>
          </p:style>
          <p:txBody>
            <a:bodyPr rtlCol="0" anchor="ctr"/>
            <a:lstStyle/>
            <a:p>
              <a:pPr algn="ctr"/>
              <a:r>
                <a:rPr lang="en-US" sz="4000" dirty="0">
                  <a:latin typeface="Arial" pitchFamily="34" charset="0"/>
                  <a:cs typeface="Arial" pitchFamily="34" charset="0"/>
                </a:rPr>
                <a:t>1</a:t>
              </a:r>
            </a:p>
          </p:txBody>
        </p:sp>
        <p:sp>
          <p:nvSpPr>
            <p:cNvPr id="73" name="Rectangle 72">
              <a:extLst>
                <a:ext uri="{FF2B5EF4-FFF2-40B4-BE49-F238E27FC236}">
                  <a16:creationId xmlns:a16="http://schemas.microsoft.com/office/drawing/2014/main" id="{FA4060E7-37CA-45B4-B2B1-27828EEEBDC0}"/>
                </a:ext>
              </a:extLst>
            </p:cNvPr>
            <p:cNvSpPr/>
            <p:nvPr/>
          </p:nvSpPr>
          <p:spPr>
            <a:xfrm>
              <a:off x="5170246" y="2655102"/>
              <a:ext cx="6810143" cy="912799"/>
            </a:xfrm>
            <a:prstGeom prst="rect">
              <a:avLst/>
            </a:prstGeom>
            <a:gradFill>
              <a:gsLst>
                <a:gs pos="27000">
                  <a:schemeClr val="bg1">
                    <a:lumMod val="75000"/>
                    <a:alpha val="31000"/>
                  </a:schemeClr>
                </a:gs>
                <a:gs pos="5000">
                  <a:schemeClr val="bg1">
                    <a:lumMod val="75000"/>
                  </a:schemeClr>
                </a:gs>
                <a:gs pos="100000">
                  <a:schemeClr val="tx2">
                    <a:lumMod val="75000"/>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Oval 73">
              <a:extLst>
                <a:ext uri="{FF2B5EF4-FFF2-40B4-BE49-F238E27FC236}">
                  <a16:creationId xmlns:a16="http://schemas.microsoft.com/office/drawing/2014/main" id="{64CF1D28-F21E-4FF2-A648-91F35E77AEA6}"/>
                </a:ext>
              </a:extLst>
            </p:cNvPr>
            <p:cNvSpPr>
              <a:spLocks noChangeAspect="1"/>
            </p:cNvSpPr>
            <p:nvPr/>
          </p:nvSpPr>
          <p:spPr>
            <a:xfrm>
              <a:off x="4700102" y="2637382"/>
              <a:ext cx="927345" cy="927345"/>
            </a:xfrm>
            <a:prstGeom prst="ellipse">
              <a:avLst/>
            </a:prstGeom>
            <a:gradFill>
              <a:gsLst>
                <a:gs pos="56000">
                  <a:srgbClr val="295081"/>
                </a:gs>
                <a:gs pos="27000">
                  <a:schemeClr val="tx2">
                    <a:lumMod val="60000"/>
                    <a:lumOff val="40000"/>
                    <a:alpha val="71000"/>
                  </a:schemeClr>
                </a:gs>
                <a:gs pos="100000">
                  <a:schemeClr val="tx2">
                    <a:lumMod val="75000"/>
                  </a:schemeClr>
                </a:gs>
              </a:gsLst>
              <a:lin ang="2700000" scaled="0"/>
            </a:gradFill>
          </p:spPr>
          <p:style>
            <a:lnRef idx="3">
              <a:schemeClr val="lt1"/>
            </a:lnRef>
            <a:fillRef idx="1">
              <a:schemeClr val="accent1"/>
            </a:fillRef>
            <a:effectRef idx="1">
              <a:schemeClr val="accent1"/>
            </a:effectRef>
            <a:fontRef idx="minor">
              <a:schemeClr val="lt1"/>
            </a:fontRef>
          </p:style>
          <p:txBody>
            <a:bodyPr rtlCol="0" anchor="ctr"/>
            <a:lstStyle/>
            <a:p>
              <a:pPr algn="ctr"/>
              <a:r>
                <a:rPr lang="en-US" sz="4000">
                  <a:latin typeface="Arial" pitchFamily="34" charset="0"/>
                  <a:cs typeface="Arial" pitchFamily="34" charset="0"/>
                </a:rPr>
                <a:t>2</a:t>
              </a:r>
            </a:p>
          </p:txBody>
        </p:sp>
        <p:sp>
          <p:nvSpPr>
            <p:cNvPr id="75" name="Rectangle 74">
              <a:extLst>
                <a:ext uri="{FF2B5EF4-FFF2-40B4-BE49-F238E27FC236}">
                  <a16:creationId xmlns:a16="http://schemas.microsoft.com/office/drawing/2014/main" id="{D4054D7C-E3A7-4F26-89D4-E8647A22679E}"/>
                </a:ext>
              </a:extLst>
            </p:cNvPr>
            <p:cNvSpPr/>
            <p:nvPr/>
          </p:nvSpPr>
          <p:spPr>
            <a:xfrm>
              <a:off x="5170246" y="3975900"/>
              <a:ext cx="6810143" cy="912799"/>
            </a:xfrm>
            <a:prstGeom prst="rect">
              <a:avLst/>
            </a:prstGeom>
            <a:gradFill>
              <a:gsLst>
                <a:gs pos="27000">
                  <a:schemeClr val="bg1">
                    <a:lumMod val="75000"/>
                    <a:alpha val="31000"/>
                  </a:schemeClr>
                </a:gs>
                <a:gs pos="5000">
                  <a:schemeClr val="bg1">
                    <a:lumMod val="75000"/>
                  </a:schemeClr>
                </a:gs>
                <a:gs pos="100000">
                  <a:schemeClr val="tx2">
                    <a:lumMod val="75000"/>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8C3F9C6D-A07D-47AD-92EC-87EDE7A06E6D}"/>
                </a:ext>
              </a:extLst>
            </p:cNvPr>
            <p:cNvSpPr>
              <a:spLocks noChangeAspect="1"/>
            </p:cNvSpPr>
            <p:nvPr/>
          </p:nvSpPr>
          <p:spPr>
            <a:xfrm>
              <a:off x="4700101" y="3928398"/>
              <a:ext cx="927345" cy="927345"/>
            </a:xfrm>
            <a:prstGeom prst="ellipse">
              <a:avLst/>
            </a:prstGeom>
            <a:gradFill>
              <a:gsLst>
                <a:gs pos="56000">
                  <a:srgbClr val="295081"/>
                </a:gs>
                <a:gs pos="27000">
                  <a:schemeClr val="tx2">
                    <a:lumMod val="60000"/>
                    <a:lumOff val="40000"/>
                    <a:alpha val="71000"/>
                  </a:schemeClr>
                </a:gs>
                <a:gs pos="100000">
                  <a:schemeClr val="tx2">
                    <a:lumMod val="75000"/>
                  </a:schemeClr>
                </a:gs>
              </a:gsLst>
              <a:lin ang="2700000" scaled="0"/>
            </a:gradFill>
          </p:spPr>
          <p:style>
            <a:lnRef idx="3">
              <a:schemeClr val="lt1"/>
            </a:lnRef>
            <a:fillRef idx="1">
              <a:schemeClr val="accent1"/>
            </a:fillRef>
            <a:effectRef idx="1">
              <a:schemeClr val="accent1"/>
            </a:effectRef>
            <a:fontRef idx="minor">
              <a:schemeClr val="lt1"/>
            </a:fontRef>
          </p:style>
          <p:txBody>
            <a:bodyPr rtlCol="0" anchor="ctr"/>
            <a:lstStyle/>
            <a:p>
              <a:pPr algn="ctr"/>
              <a:r>
                <a:rPr lang="en-US" sz="4000">
                  <a:latin typeface="Arial" pitchFamily="34" charset="0"/>
                  <a:cs typeface="Arial" pitchFamily="34" charset="0"/>
                </a:rPr>
                <a:t>3</a:t>
              </a:r>
            </a:p>
          </p:txBody>
        </p:sp>
        <p:sp>
          <p:nvSpPr>
            <p:cNvPr id="77" name="Rectangle 76">
              <a:extLst>
                <a:ext uri="{FF2B5EF4-FFF2-40B4-BE49-F238E27FC236}">
                  <a16:creationId xmlns:a16="http://schemas.microsoft.com/office/drawing/2014/main" id="{96222FA6-9EAE-4AF6-873A-B760DC53BFAB}"/>
                </a:ext>
              </a:extLst>
            </p:cNvPr>
            <p:cNvSpPr/>
            <p:nvPr/>
          </p:nvSpPr>
          <p:spPr>
            <a:xfrm>
              <a:off x="4484447" y="5296701"/>
              <a:ext cx="7495942" cy="912799"/>
            </a:xfrm>
            <a:prstGeom prst="rect">
              <a:avLst/>
            </a:prstGeom>
            <a:gradFill>
              <a:gsLst>
                <a:gs pos="27000">
                  <a:schemeClr val="bg1">
                    <a:lumMod val="75000"/>
                    <a:alpha val="31000"/>
                  </a:schemeClr>
                </a:gs>
                <a:gs pos="5000">
                  <a:schemeClr val="bg1">
                    <a:lumMod val="75000"/>
                  </a:schemeClr>
                </a:gs>
                <a:gs pos="100000">
                  <a:schemeClr val="tx2">
                    <a:lumMod val="75000"/>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98EA2F28-7BC4-432E-BE41-F95C4E089FFD}"/>
                </a:ext>
              </a:extLst>
            </p:cNvPr>
            <p:cNvSpPr>
              <a:spLocks noChangeAspect="1"/>
            </p:cNvSpPr>
            <p:nvPr/>
          </p:nvSpPr>
          <p:spPr>
            <a:xfrm>
              <a:off x="4014302" y="5269714"/>
              <a:ext cx="927345" cy="927345"/>
            </a:xfrm>
            <a:prstGeom prst="ellipse">
              <a:avLst/>
            </a:prstGeom>
            <a:gradFill>
              <a:gsLst>
                <a:gs pos="56000">
                  <a:srgbClr val="295081"/>
                </a:gs>
                <a:gs pos="27000">
                  <a:schemeClr val="tx2">
                    <a:lumMod val="60000"/>
                    <a:lumOff val="40000"/>
                    <a:alpha val="71000"/>
                  </a:schemeClr>
                </a:gs>
                <a:gs pos="100000">
                  <a:schemeClr val="tx2">
                    <a:lumMod val="75000"/>
                  </a:schemeClr>
                </a:gs>
              </a:gsLst>
              <a:lin ang="2700000" scaled="0"/>
            </a:gradFill>
          </p:spPr>
          <p:style>
            <a:lnRef idx="3">
              <a:schemeClr val="lt1"/>
            </a:lnRef>
            <a:fillRef idx="1">
              <a:schemeClr val="accent1"/>
            </a:fillRef>
            <a:effectRef idx="1">
              <a:schemeClr val="accent1"/>
            </a:effectRef>
            <a:fontRef idx="minor">
              <a:schemeClr val="lt1"/>
            </a:fontRef>
          </p:style>
          <p:txBody>
            <a:bodyPr rtlCol="0" anchor="ctr"/>
            <a:lstStyle/>
            <a:p>
              <a:pPr algn="ctr"/>
              <a:r>
                <a:rPr lang="en-US" sz="4000">
                  <a:latin typeface="Arial" pitchFamily="34" charset="0"/>
                  <a:cs typeface="Arial" pitchFamily="34" charset="0"/>
                </a:rPr>
                <a:t>4</a:t>
              </a:r>
            </a:p>
          </p:txBody>
        </p:sp>
      </p:grpSp>
      <p:sp>
        <p:nvSpPr>
          <p:cNvPr id="86" name="TextBox 85">
            <a:extLst>
              <a:ext uri="{FF2B5EF4-FFF2-40B4-BE49-F238E27FC236}">
                <a16:creationId xmlns:a16="http://schemas.microsoft.com/office/drawing/2014/main" id="{2F25CFEC-CDA7-4F59-A932-D026B3947F64}"/>
              </a:ext>
            </a:extLst>
          </p:cNvPr>
          <p:cNvSpPr txBox="1"/>
          <p:nvPr/>
        </p:nvSpPr>
        <p:spPr>
          <a:xfrm>
            <a:off x="2807616" y="3000569"/>
            <a:ext cx="3931743" cy="646331"/>
          </a:xfrm>
          <a:prstGeom prst="rect">
            <a:avLst/>
          </a:prstGeom>
          <a:noFill/>
        </p:spPr>
        <p:txBody>
          <a:bodyPr wrap="square" rtlCol="0">
            <a:spAutoFit/>
          </a:bodyPr>
          <a:lstStyle/>
          <a:p>
            <a:r>
              <a:rPr lang="en-US" b="1" dirty="0"/>
              <a:t>Content</a:t>
            </a:r>
            <a:r>
              <a:rPr lang="en-US" dirty="0"/>
              <a:t>: The Content of the box, where text and images appear</a:t>
            </a:r>
          </a:p>
        </p:txBody>
      </p:sp>
      <p:sp>
        <p:nvSpPr>
          <p:cNvPr id="87" name="TextBox 86">
            <a:extLst>
              <a:ext uri="{FF2B5EF4-FFF2-40B4-BE49-F238E27FC236}">
                <a16:creationId xmlns:a16="http://schemas.microsoft.com/office/drawing/2014/main" id="{DDD78864-E1AD-4D7E-8846-B9F78ABF0B60}"/>
              </a:ext>
            </a:extLst>
          </p:cNvPr>
          <p:cNvSpPr txBox="1"/>
          <p:nvPr/>
        </p:nvSpPr>
        <p:spPr>
          <a:xfrm>
            <a:off x="3193514" y="3717149"/>
            <a:ext cx="3545845" cy="646331"/>
          </a:xfrm>
          <a:prstGeom prst="rect">
            <a:avLst/>
          </a:prstGeom>
          <a:noFill/>
        </p:spPr>
        <p:txBody>
          <a:bodyPr wrap="square" rtlCol="0">
            <a:spAutoFit/>
          </a:bodyPr>
          <a:lstStyle/>
          <a:p>
            <a:r>
              <a:rPr lang="en-US" b="1" dirty="0"/>
              <a:t>Padding</a:t>
            </a:r>
            <a:r>
              <a:rPr lang="en-US" dirty="0"/>
              <a:t>: Clears an area around the content. Padding is transparent.</a:t>
            </a:r>
          </a:p>
        </p:txBody>
      </p:sp>
      <p:sp>
        <p:nvSpPr>
          <p:cNvPr id="88" name="TextBox 87">
            <a:extLst>
              <a:ext uri="{FF2B5EF4-FFF2-40B4-BE49-F238E27FC236}">
                <a16:creationId xmlns:a16="http://schemas.microsoft.com/office/drawing/2014/main" id="{A6F93A83-5AF5-4E38-9243-797327CC38EA}"/>
              </a:ext>
            </a:extLst>
          </p:cNvPr>
          <p:cNvSpPr txBox="1"/>
          <p:nvPr/>
        </p:nvSpPr>
        <p:spPr>
          <a:xfrm>
            <a:off x="3201740" y="4446198"/>
            <a:ext cx="3612520" cy="646331"/>
          </a:xfrm>
          <a:prstGeom prst="rect">
            <a:avLst/>
          </a:prstGeom>
          <a:noFill/>
        </p:spPr>
        <p:txBody>
          <a:bodyPr wrap="square" rtlCol="0">
            <a:spAutoFit/>
          </a:bodyPr>
          <a:lstStyle/>
          <a:p>
            <a:r>
              <a:rPr lang="en-US" b="1" dirty="0"/>
              <a:t>Border</a:t>
            </a:r>
            <a:r>
              <a:rPr lang="en-US" dirty="0"/>
              <a:t>: A border that goes around the padding and content.</a:t>
            </a:r>
          </a:p>
        </p:txBody>
      </p:sp>
      <p:sp>
        <p:nvSpPr>
          <p:cNvPr id="89" name="TextBox 88">
            <a:extLst>
              <a:ext uri="{FF2B5EF4-FFF2-40B4-BE49-F238E27FC236}">
                <a16:creationId xmlns:a16="http://schemas.microsoft.com/office/drawing/2014/main" id="{FFF1AAC2-4E03-4555-89AA-319E85D7E8CA}"/>
              </a:ext>
            </a:extLst>
          </p:cNvPr>
          <p:cNvSpPr txBox="1"/>
          <p:nvPr/>
        </p:nvSpPr>
        <p:spPr>
          <a:xfrm>
            <a:off x="2873024" y="5142408"/>
            <a:ext cx="3928617" cy="646331"/>
          </a:xfrm>
          <a:prstGeom prst="rect">
            <a:avLst/>
          </a:prstGeom>
          <a:noFill/>
        </p:spPr>
        <p:txBody>
          <a:bodyPr wrap="square" rtlCol="0">
            <a:spAutoFit/>
          </a:bodyPr>
          <a:lstStyle/>
          <a:p>
            <a:r>
              <a:rPr lang="en-US" b="1" dirty="0"/>
              <a:t>Margin: </a:t>
            </a:r>
            <a:r>
              <a:rPr lang="en-US" dirty="0"/>
              <a:t>Clears an area outside the border. The margin is transparent.</a:t>
            </a:r>
            <a:endParaRPr lang="en-US" b="1" dirty="0"/>
          </a:p>
        </p:txBody>
      </p:sp>
      <p:sp>
        <p:nvSpPr>
          <p:cNvPr id="37" name="Footer Placeholder 45">
            <a:extLst>
              <a:ext uri="{FF2B5EF4-FFF2-40B4-BE49-F238E27FC236}">
                <a16:creationId xmlns:a16="http://schemas.microsoft.com/office/drawing/2014/main" id="{A98A240D-D182-4E97-ADFD-42DB7F1C386B}"/>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631903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Web developers courses. computer programming, web design, script and coding study. computer science student learning interface structure components. Free Vector">
            <a:extLst>
              <a:ext uri="{FF2B5EF4-FFF2-40B4-BE49-F238E27FC236}">
                <a16:creationId xmlns:a16="http://schemas.microsoft.com/office/drawing/2014/main" id="{86802D00-6E71-4AFE-BD59-542547B71E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8391" y="2201767"/>
            <a:ext cx="4217090" cy="4217090"/>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5" y="779089"/>
            <a:ext cx="7987714" cy="2308324"/>
          </a:xfrm>
          <a:prstGeom prst="rect">
            <a:avLst/>
          </a:prstGeom>
          <a:noFill/>
        </p:spPr>
        <p:txBody>
          <a:bodyPr wrap="square" rtlCol="0">
            <a:spAutoFit/>
          </a:bodyPr>
          <a:lstStyle/>
          <a:p>
            <a:r>
              <a:rPr lang="en-US" dirty="0"/>
              <a:t>Now we will understand how to apply the CSS to the HTML file form an external file.</a:t>
            </a:r>
          </a:p>
          <a:p>
            <a:endParaRPr lang="en-US" dirty="0"/>
          </a:p>
          <a:p>
            <a:r>
              <a:rPr lang="en-US" dirty="0"/>
              <a:t>For this we will create a new folder named </a:t>
            </a:r>
            <a:r>
              <a:rPr lang="en-US" b="1" dirty="0"/>
              <a:t>style </a:t>
            </a:r>
            <a:r>
              <a:rPr lang="en-US" dirty="0"/>
              <a:t>in the working directory and in that folder, we will create a file named </a:t>
            </a:r>
            <a:r>
              <a:rPr lang="en-US" b="1" dirty="0"/>
              <a:t>lifesaver.css</a:t>
            </a:r>
          </a:p>
          <a:p>
            <a:endParaRPr lang="en-US" b="1" dirty="0"/>
          </a:p>
          <a:p>
            <a:r>
              <a:rPr lang="en-US" dirty="0"/>
              <a:t>Exercise Code/Resource:</a:t>
            </a:r>
          </a:p>
          <a:p>
            <a:pPr marL="285750" indent="-285750">
              <a:buFontTx/>
              <a:buChar char="-"/>
            </a:pPr>
            <a:r>
              <a:rPr lang="en-US" dirty="0">
                <a:hlinkClick r:id="rId4"/>
              </a:rPr>
              <a:t>index.html</a:t>
            </a:r>
            <a:endParaRPr lang="en-US" dirty="0"/>
          </a:p>
          <a:p>
            <a:pPr marL="285750" indent="-285750">
              <a:buFontTx/>
              <a:buChar char="-"/>
            </a:pPr>
            <a:r>
              <a:rPr lang="en-US" dirty="0">
                <a:hlinkClick r:id="rId5"/>
              </a:rPr>
              <a:t>lifesaver.css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pSp>
        <p:nvGrpSpPr>
          <p:cNvPr id="6" name="Group 5">
            <a:extLst>
              <a:ext uri="{FF2B5EF4-FFF2-40B4-BE49-F238E27FC236}">
                <a16:creationId xmlns:a16="http://schemas.microsoft.com/office/drawing/2014/main" id="{E2B7A163-B3D0-4A2D-891A-308864FDB074}"/>
              </a:ext>
            </a:extLst>
          </p:cNvPr>
          <p:cNvGrpSpPr/>
          <p:nvPr/>
        </p:nvGrpSpPr>
        <p:grpSpPr>
          <a:xfrm>
            <a:off x="3188633" y="1961138"/>
            <a:ext cx="1315622" cy="1126275"/>
            <a:chOff x="9801225" y="6884988"/>
            <a:chExt cx="2376488" cy="1822450"/>
          </a:xfrm>
          <a:solidFill>
            <a:schemeClr val="accent2"/>
          </a:solidFill>
        </p:grpSpPr>
        <p:sp>
          <p:nvSpPr>
            <p:cNvPr id="7" name="Freeform 24">
              <a:extLst>
                <a:ext uri="{FF2B5EF4-FFF2-40B4-BE49-F238E27FC236}">
                  <a16:creationId xmlns:a16="http://schemas.microsoft.com/office/drawing/2014/main" id="{526A98CB-680D-4B43-AB1E-8BC552719409}"/>
                </a:ext>
              </a:extLst>
            </p:cNvPr>
            <p:cNvSpPr>
              <a:spLocks/>
            </p:cNvSpPr>
            <p:nvPr/>
          </p:nvSpPr>
          <p:spPr bwMode="auto">
            <a:xfrm>
              <a:off x="11337925" y="7134225"/>
              <a:ext cx="839788" cy="1323975"/>
            </a:xfrm>
            <a:custGeom>
              <a:avLst/>
              <a:gdLst>
                <a:gd name="T0" fmla="*/ 343 w 1585"/>
                <a:gd name="T1" fmla="*/ 0 h 2501"/>
                <a:gd name="T2" fmla="*/ 368 w 1585"/>
                <a:gd name="T3" fmla="*/ 3 h 2501"/>
                <a:gd name="T4" fmla="*/ 391 w 1585"/>
                <a:gd name="T5" fmla="*/ 13 h 2501"/>
                <a:gd name="T6" fmla="*/ 412 w 1585"/>
                <a:gd name="T7" fmla="*/ 28 h 2501"/>
                <a:gd name="T8" fmla="*/ 1558 w 1585"/>
                <a:gd name="T9" fmla="*/ 1183 h 2501"/>
                <a:gd name="T10" fmla="*/ 1573 w 1585"/>
                <a:gd name="T11" fmla="*/ 1202 h 2501"/>
                <a:gd name="T12" fmla="*/ 1582 w 1585"/>
                <a:gd name="T13" fmla="*/ 1226 h 2501"/>
                <a:gd name="T14" fmla="*/ 1585 w 1585"/>
                <a:gd name="T15" fmla="*/ 1251 h 2501"/>
                <a:gd name="T16" fmla="*/ 1582 w 1585"/>
                <a:gd name="T17" fmla="*/ 1274 h 2501"/>
                <a:gd name="T18" fmla="*/ 1573 w 1585"/>
                <a:gd name="T19" fmla="*/ 1298 h 2501"/>
                <a:gd name="T20" fmla="*/ 1558 w 1585"/>
                <a:gd name="T21" fmla="*/ 1318 h 2501"/>
                <a:gd name="T22" fmla="*/ 412 w 1585"/>
                <a:gd name="T23" fmla="*/ 2472 h 2501"/>
                <a:gd name="T24" fmla="*/ 391 w 1585"/>
                <a:gd name="T25" fmla="*/ 2489 h 2501"/>
                <a:gd name="T26" fmla="*/ 369 w 1585"/>
                <a:gd name="T27" fmla="*/ 2497 h 2501"/>
                <a:gd name="T28" fmla="*/ 345 w 1585"/>
                <a:gd name="T29" fmla="*/ 2501 h 2501"/>
                <a:gd name="T30" fmla="*/ 320 w 1585"/>
                <a:gd name="T31" fmla="*/ 2497 h 2501"/>
                <a:gd name="T32" fmla="*/ 297 w 1585"/>
                <a:gd name="T33" fmla="*/ 2489 h 2501"/>
                <a:gd name="T34" fmla="*/ 276 w 1585"/>
                <a:gd name="T35" fmla="*/ 2472 h 2501"/>
                <a:gd name="T36" fmla="*/ 29 w 1585"/>
                <a:gd name="T37" fmla="*/ 2223 h 2501"/>
                <a:gd name="T38" fmla="*/ 12 w 1585"/>
                <a:gd name="T39" fmla="*/ 2202 h 2501"/>
                <a:gd name="T40" fmla="*/ 4 w 1585"/>
                <a:gd name="T41" fmla="*/ 2179 h 2501"/>
                <a:gd name="T42" fmla="*/ 0 w 1585"/>
                <a:gd name="T43" fmla="*/ 2155 h 2501"/>
                <a:gd name="T44" fmla="*/ 4 w 1585"/>
                <a:gd name="T45" fmla="*/ 2130 h 2501"/>
                <a:gd name="T46" fmla="*/ 12 w 1585"/>
                <a:gd name="T47" fmla="*/ 2107 h 2501"/>
                <a:gd name="T48" fmla="*/ 29 w 1585"/>
                <a:gd name="T49" fmla="*/ 2088 h 2501"/>
                <a:gd name="T50" fmla="*/ 859 w 1585"/>
                <a:gd name="T51" fmla="*/ 1251 h 2501"/>
                <a:gd name="T52" fmla="*/ 29 w 1585"/>
                <a:gd name="T53" fmla="*/ 414 h 2501"/>
                <a:gd name="T54" fmla="*/ 12 w 1585"/>
                <a:gd name="T55" fmla="*/ 393 h 2501"/>
                <a:gd name="T56" fmla="*/ 4 w 1585"/>
                <a:gd name="T57" fmla="*/ 370 h 2501"/>
                <a:gd name="T58" fmla="*/ 0 w 1585"/>
                <a:gd name="T59" fmla="*/ 345 h 2501"/>
                <a:gd name="T60" fmla="*/ 4 w 1585"/>
                <a:gd name="T61" fmla="*/ 321 h 2501"/>
                <a:gd name="T62" fmla="*/ 12 w 1585"/>
                <a:gd name="T63" fmla="*/ 298 h 2501"/>
                <a:gd name="T64" fmla="*/ 29 w 1585"/>
                <a:gd name="T65" fmla="*/ 277 h 2501"/>
                <a:gd name="T66" fmla="*/ 276 w 1585"/>
                <a:gd name="T67" fmla="*/ 28 h 2501"/>
                <a:gd name="T68" fmla="*/ 297 w 1585"/>
                <a:gd name="T69" fmla="*/ 13 h 2501"/>
                <a:gd name="T70" fmla="*/ 320 w 1585"/>
                <a:gd name="T71" fmla="*/ 3 h 2501"/>
                <a:gd name="T72" fmla="*/ 343 w 1585"/>
                <a:gd name="T73" fmla="*/ 0 h 2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5" h="2501">
                  <a:moveTo>
                    <a:pt x="343" y="0"/>
                  </a:moveTo>
                  <a:lnTo>
                    <a:pt x="368" y="3"/>
                  </a:lnTo>
                  <a:lnTo>
                    <a:pt x="391" y="13"/>
                  </a:lnTo>
                  <a:lnTo>
                    <a:pt x="412" y="28"/>
                  </a:lnTo>
                  <a:lnTo>
                    <a:pt x="1558" y="1183"/>
                  </a:lnTo>
                  <a:lnTo>
                    <a:pt x="1573" y="1202"/>
                  </a:lnTo>
                  <a:lnTo>
                    <a:pt x="1582" y="1226"/>
                  </a:lnTo>
                  <a:lnTo>
                    <a:pt x="1585" y="1251"/>
                  </a:lnTo>
                  <a:lnTo>
                    <a:pt x="1582" y="1274"/>
                  </a:lnTo>
                  <a:lnTo>
                    <a:pt x="1573" y="1298"/>
                  </a:lnTo>
                  <a:lnTo>
                    <a:pt x="1558" y="1318"/>
                  </a:lnTo>
                  <a:lnTo>
                    <a:pt x="412" y="2472"/>
                  </a:lnTo>
                  <a:lnTo>
                    <a:pt x="391" y="2489"/>
                  </a:lnTo>
                  <a:lnTo>
                    <a:pt x="369" y="2497"/>
                  </a:lnTo>
                  <a:lnTo>
                    <a:pt x="345" y="2501"/>
                  </a:lnTo>
                  <a:lnTo>
                    <a:pt x="320" y="2497"/>
                  </a:lnTo>
                  <a:lnTo>
                    <a:pt x="297" y="2489"/>
                  </a:lnTo>
                  <a:lnTo>
                    <a:pt x="276" y="2472"/>
                  </a:lnTo>
                  <a:lnTo>
                    <a:pt x="29" y="2223"/>
                  </a:lnTo>
                  <a:lnTo>
                    <a:pt x="12" y="2202"/>
                  </a:lnTo>
                  <a:lnTo>
                    <a:pt x="4" y="2179"/>
                  </a:lnTo>
                  <a:lnTo>
                    <a:pt x="0" y="2155"/>
                  </a:lnTo>
                  <a:lnTo>
                    <a:pt x="4" y="2130"/>
                  </a:lnTo>
                  <a:lnTo>
                    <a:pt x="12" y="2107"/>
                  </a:lnTo>
                  <a:lnTo>
                    <a:pt x="29" y="2088"/>
                  </a:lnTo>
                  <a:lnTo>
                    <a:pt x="859" y="1251"/>
                  </a:lnTo>
                  <a:lnTo>
                    <a:pt x="29" y="414"/>
                  </a:lnTo>
                  <a:lnTo>
                    <a:pt x="12" y="393"/>
                  </a:lnTo>
                  <a:lnTo>
                    <a:pt x="4" y="370"/>
                  </a:lnTo>
                  <a:lnTo>
                    <a:pt x="0" y="345"/>
                  </a:lnTo>
                  <a:lnTo>
                    <a:pt x="4" y="321"/>
                  </a:lnTo>
                  <a:lnTo>
                    <a:pt x="12" y="298"/>
                  </a:lnTo>
                  <a:lnTo>
                    <a:pt x="29" y="277"/>
                  </a:lnTo>
                  <a:lnTo>
                    <a:pt x="276" y="28"/>
                  </a:lnTo>
                  <a:lnTo>
                    <a:pt x="297" y="13"/>
                  </a:lnTo>
                  <a:lnTo>
                    <a:pt x="320" y="3"/>
                  </a:lnTo>
                  <a:lnTo>
                    <a:pt x="3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9" name="Freeform 25">
              <a:extLst>
                <a:ext uri="{FF2B5EF4-FFF2-40B4-BE49-F238E27FC236}">
                  <a16:creationId xmlns:a16="http://schemas.microsoft.com/office/drawing/2014/main" id="{06E8E380-B482-4831-BB8F-B298D821DA4A}"/>
                </a:ext>
              </a:extLst>
            </p:cNvPr>
            <p:cNvSpPr>
              <a:spLocks/>
            </p:cNvSpPr>
            <p:nvPr/>
          </p:nvSpPr>
          <p:spPr bwMode="auto">
            <a:xfrm>
              <a:off x="9801225" y="7134225"/>
              <a:ext cx="838200" cy="1323975"/>
            </a:xfrm>
            <a:custGeom>
              <a:avLst/>
              <a:gdLst>
                <a:gd name="T0" fmla="*/ 1240 w 1584"/>
                <a:gd name="T1" fmla="*/ 0 h 2502"/>
                <a:gd name="T2" fmla="*/ 1265 w 1584"/>
                <a:gd name="T3" fmla="*/ 4 h 2502"/>
                <a:gd name="T4" fmla="*/ 1288 w 1584"/>
                <a:gd name="T5" fmla="*/ 14 h 2502"/>
                <a:gd name="T6" fmla="*/ 1308 w 1584"/>
                <a:gd name="T7" fmla="*/ 29 h 2502"/>
                <a:gd name="T8" fmla="*/ 1556 w 1584"/>
                <a:gd name="T9" fmla="*/ 278 h 2502"/>
                <a:gd name="T10" fmla="*/ 1571 w 1584"/>
                <a:gd name="T11" fmla="*/ 299 h 2502"/>
                <a:gd name="T12" fmla="*/ 1581 w 1584"/>
                <a:gd name="T13" fmla="*/ 321 h 2502"/>
                <a:gd name="T14" fmla="*/ 1584 w 1584"/>
                <a:gd name="T15" fmla="*/ 347 h 2502"/>
                <a:gd name="T16" fmla="*/ 1581 w 1584"/>
                <a:gd name="T17" fmla="*/ 372 h 2502"/>
                <a:gd name="T18" fmla="*/ 1571 w 1584"/>
                <a:gd name="T19" fmla="*/ 394 h 2502"/>
                <a:gd name="T20" fmla="*/ 1556 w 1584"/>
                <a:gd name="T21" fmla="*/ 415 h 2502"/>
                <a:gd name="T22" fmla="*/ 726 w 1584"/>
                <a:gd name="T23" fmla="*/ 1252 h 2502"/>
                <a:gd name="T24" fmla="*/ 1556 w 1584"/>
                <a:gd name="T25" fmla="*/ 2089 h 2502"/>
                <a:gd name="T26" fmla="*/ 1571 w 1584"/>
                <a:gd name="T27" fmla="*/ 2108 h 2502"/>
                <a:gd name="T28" fmla="*/ 1581 w 1584"/>
                <a:gd name="T29" fmla="*/ 2131 h 2502"/>
                <a:gd name="T30" fmla="*/ 1584 w 1584"/>
                <a:gd name="T31" fmla="*/ 2156 h 2502"/>
                <a:gd name="T32" fmla="*/ 1581 w 1584"/>
                <a:gd name="T33" fmla="*/ 2180 h 2502"/>
                <a:gd name="T34" fmla="*/ 1571 w 1584"/>
                <a:gd name="T35" fmla="*/ 2203 h 2502"/>
                <a:gd name="T36" fmla="*/ 1556 w 1584"/>
                <a:gd name="T37" fmla="*/ 2224 h 2502"/>
                <a:gd name="T38" fmla="*/ 1308 w 1584"/>
                <a:gd name="T39" fmla="*/ 2473 h 2502"/>
                <a:gd name="T40" fmla="*/ 1288 w 1584"/>
                <a:gd name="T41" fmla="*/ 2490 h 2502"/>
                <a:gd name="T42" fmla="*/ 1265 w 1584"/>
                <a:gd name="T43" fmla="*/ 2498 h 2502"/>
                <a:gd name="T44" fmla="*/ 1240 w 1584"/>
                <a:gd name="T45" fmla="*/ 2502 h 2502"/>
                <a:gd name="T46" fmla="*/ 1216 w 1584"/>
                <a:gd name="T47" fmla="*/ 2498 h 2502"/>
                <a:gd name="T48" fmla="*/ 1194 w 1584"/>
                <a:gd name="T49" fmla="*/ 2490 h 2502"/>
                <a:gd name="T50" fmla="*/ 1173 w 1584"/>
                <a:gd name="T51" fmla="*/ 2473 h 2502"/>
                <a:gd name="T52" fmla="*/ 27 w 1584"/>
                <a:gd name="T53" fmla="*/ 1319 h 2502"/>
                <a:gd name="T54" fmla="*/ 12 w 1584"/>
                <a:gd name="T55" fmla="*/ 1299 h 2502"/>
                <a:gd name="T56" fmla="*/ 3 w 1584"/>
                <a:gd name="T57" fmla="*/ 1275 h 2502"/>
                <a:gd name="T58" fmla="*/ 0 w 1584"/>
                <a:gd name="T59" fmla="*/ 1252 h 2502"/>
                <a:gd name="T60" fmla="*/ 3 w 1584"/>
                <a:gd name="T61" fmla="*/ 1227 h 2502"/>
                <a:gd name="T62" fmla="*/ 12 w 1584"/>
                <a:gd name="T63" fmla="*/ 1203 h 2502"/>
                <a:gd name="T64" fmla="*/ 27 w 1584"/>
                <a:gd name="T65" fmla="*/ 1184 h 2502"/>
                <a:gd name="T66" fmla="*/ 1173 w 1584"/>
                <a:gd name="T67" fmla="*/ 29 h 2502"/>
                <a:gd name="T68" fmla="*/ 1194 w 1584"/>
                <a:gd name="T69" fmla="*/ 14 h 2502"/>
                <a:gd name="T70" fmla="*/ 1216 w 1584"/>
                <a:gd name="T71" fmla="*/ 4 h 2502"/>
                <a:gd name="T72" fmla="*/ 1240 w 1584"/>
                <a:gd name="T73" fmla="*/ 0 h 2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4" h="2502">
                  <a:moveTo>
                    <a:pt x="1240" y="0"/>
                  </a:moveTo>
                  <a:lnTo>
                    <a:pt x="1265" y="4"/>
                  </a:lnTo>
                  <a:lnTo>
                    <a:pt x="1288" y="14"/>
                  </a:lnTo>
                  <a:lnTo>
                    <a:pt x="1308" y="29"/>
                  </a:lnTo>
                  <a:lnTo>
                    <a:pt x="1556" y="278"/>
                  </a:lnTo>
                  <a:lnTo>
                    <a:pt x="1571" y="299"/>
                  </a:lnTo>
                  <a:lnTo>
                    <a:pt x="1581" y="321"/>
                  </a:lnTo>
                  <a:lnTo>
                    <a:pt x="1584" y="347"/>
                  </a:lnTo>
                  <a:lnTo>
                    <a:pt x="1581" y="372"/>
                  </a:lnTo>
                  <a:lnTo>
                    <a:pt x="1571" y="394"/>
                  </a:lnTo>
                  <a:lnTo>
                    <a:pt x="1556" y="415"/>
                  </a:lnTo>
                  <a:lnTo>
                    <a:pt x="726" y="1252"/>
                  </a:lnTo>
                  <a:lnTo>
                    <a:pt x="1556" y="2089"/>
                  </a:lnTo>
                  <a:lnTo>
                    <a:pt x="1571" y="2108"/>
                  </a:lnTo>
                  <a:lnTo>
                    <a:pt x="1581" y="2131"/>
                  </a:lnTo>
                  <a:lnTo>
                    <a:pt x="1584" y="2156"/>
                  </a:lnTo>
                  <a:lnTo>
                    <a:pt x="1581" y="2180"/>
                  </a:lnTo>
                  <a:lnTo>
                    <a:pt x="1571" y="2203"/>
                  </a:lnTo>
                  <a:lnTo>
                    <a:pt x="1556" y="2224"/>
                  </a:lnTo>
                  <a:lnTo>
                    <a:pt x="1308" y="2473"/>
                  </a:lnTo>
                  <a:lnTo>
                    <a:pt x="1288" y="2490"/>
                  </a:lnTo>
                  <a:lnTo>
                    <a:pt x="1265" y="2498"/>
                  </a:lnTo>
                  <a:lnTo>
                    <a:pt x="1240" y="2502"/>
                  </a:lnTo>
                  <a:lnTo>
                    <a:pt x="1216" y="2498"/>
                  </a:lnTo>
                  <a:lnTo>
                    <a:pt x="1194" y="2490"/>
                  </a:lnTo>
                  <a:lnTo>
                    <a:pt x="1173" y="2473"/>
                  </a:lnTo>
                  <a:lnTo>
                    <a:pt x="27" y="1319"/>
                  </a:lnTo>
                  <a:lnTo>
                    <a:pt x="12" y="1299"/>
                  </a:lnTo>
                  <a:lnTo>
                    <a:pt x="3" y="1275"/>
                  </a:lnTo>
                  <a:lnTo>
                    <a:pt x="0" y="1252"/>
                  </a:lnTo>
                  <a:lnTo>
                    <a:pt x="3" y="1227"/>
                  </a:lnTo>
                  <a:lnTo>
                    <a:pt x="12" y="1203"/>
                  </a:lnTo>
                  <a:lnTo>
                    <a:pt x="27" y="1184"/>
                  </a:lnTo>
                  <a:lnTo>
                    <a:pt x="1173" y="29"/>
                  </a:lnTo>
                  <a:lnTo>
                    <a:pt x="1194" y="14"/>
                  </a:lnTo>
                  <a:lnTo>
                    <a:pt x="1216" y="4"/>
                  </a:lnTo>
                  <a:lnTo>
                    <a:pt x="124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0" name="Freeform 26">
              <a:extLst>
                <a:ext uri="{FF2B5EF4-FFF2-40B4-BE49-F238E27FC236}">
                  <a16:creationId xmlns:a16="http://schemas.microsoft.com/office/drawing/2014/main" id="{F82FC16A-16FA-49F3-83DC-D7DCB3EB1117}"/>
                </a:ext>
              </a:extLst>
            </p:cNvPr>
            <p:cNvSpPr>
              <a:spLocks/>
            </p:cNvSpPr>
            <p:nvPr/>
          </p:nvSpPr>
          <p:spPr bwMode="auto">
            <a:xfrm>
              <a:off x="10637838" y="6884988"/>
              <a:ext cx="701675" cy="1822450"/>
            </a:xfrm>
            <a:custGeom>
              <a:avLst/>
              <a:gdLst>
                <a:gd name="T0" fmla="*/ 1033 w 1327"/>
                <a:gd name="T1" fmla="*/ 0 h 3442"/>
                <a:gd name="T2" fmla="*/ 1057 w 1327"/>
                <a:gd name="T3" fmla="*/ 4 h 3442"/>
                <a:gd name="T4" fmla="*/ 1258 w 1327"/>
                <a:gd name="T5" fmla="*/ 63 h 3442"/>
                <a:gd name="T6" fmla="*/ 1282 w 1327"/>
                <a:gd name="T7" fmla="*/ 74 h 3442"/>
                <a:gd name="T8" fmla="*/ 1301 w 1327"/>
                <a:gd name="T9" fmla="*/ 89 h 3442"/>
                <a:gd name="T10" fmla="*/ 1316 w 1327"/>
                <a:gd name="T11" fmla="*/ 110 h 3442"/>
                <a:gd name="T12" fmla="*/ 1324 w 1327"/>
                <a:gd name="T13" fmla="*/ 133 h 3442"/>
                <a:gd name="T14" fmla="*/ 1327 w 1327"/>
                <a:gd name="T15" fmla="*/ 158 h 3442"/>
                <a:gd name="T16" fmla="*/ 1323 w 1327"/>
                <a:gd name="T17" fmla="*/ 183 h 3442"/>
                <a:gd name="T18" fmla="*/ 388 w 1327"/>
                <a:gd name="T19" fmla="*/ 3375 h 3442"/>
                <a:gd name="T20" fmla="*/ 378 w 1327"/>
                <a:gd name="T21" fmla="*/ 3398 h 3442"/>
                <a:gd name="T22" fmla="*/ 362 w 1327"/>
                <a:gd name="T23" fmla="*/ 3416 h 3442"/>
                <a:gd name="T24" fmla="*/ 343 w 1327"/>
                <a:gd name="T25" fmla="*/ 3431 h 3442"/>
                <a:gd name="T26" fmla="*/ 321 w 1327"/>
                <a:gd name="T27" fmla="*/ 3440 h 3442"/>
                <a:gd name="T28" fmla="*/ 297 w 1327"/>
                <a:gd name="T29" fmla="*/ 3442 h 3442"/>
                <a:gd name="T30" fmla="*/ 271 w 1327"/>
                <a:gd name="T31" fmla="*/ 3440 h 3442"/>
                <a:gd name="T32" fmla="*/ 68 w 1327"/>
                <a:gd name="T33" fmla="*/ 3379 h 3442"/>
                <a:gd name="T34" fmla="*/ 47 w 1327"/>
                <a:gd name="T35" fmla="*/ 3369 h 3442"/>
                <a:gd name="T36" fmla="*/ 27 w 1327"/>
                <a:gd name="T37" fmla="*/ 3353 h 3442"/>
                <a:gd name="T38" fmla="*/ 12 w 1327"/>
                <a:gd name="T39" fmla="*/ 3333 h 3442"/>
                <a:gd name="T40" fmla="*/ 3 w 1327"/>
                <a:gd name="T41" fmla="*/ 3310 h 3442"/>
                <a:gd name="T42" fmla="*/ 0 w 1327"/>
                <a:gd name="T43" fmla="*/ 3285 h 3442"/>
                <a:gd name="T44" fmla="*/ 4 w 1327"/>
                <a:gd name="T45" fmla="*/ 3260 h 3442"/>
                <a:gd name="T46" fmla="*/ 940 w 1327"/>
                <a:gd name="T47" fmla="*/ 69 h 3442"/>
                <a:gd name="T48" fmla="*/ 949 w 1327"/>
                <a:gd name="T49" fmla="*/ 45 h 3442"/>
                <a:gd name="T50" fmla="*/ 966 w 1327"/>
                <a:gd name="T51" fmla="*/ 26 h 3442"/>
                <a:gd name="T52" fmla="*/ 985 w 1327"/>
                <a:gd name="T53" fmla="*/ 12 h 3442"/>
                <a:gd name="T54" fmla="*/ 1008 w 1327"/>
                <a:gd name="T55" fmla="*/ 2 h 3442"/>
                <a:gd name="T56" fmla="*/ 1033 w 1327"/>
                <a:gd name="T57" fmla="*/ 0 h 3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27" h="3442">
                  <a:moveTo>
                    <a:pt x="1033" y="0"/>
                  </a:moveTo>
                  <a:lnTo>
                    <a:pt x="1057" y="4"/>
                  </a:lnTo>
                  <a:lnTo>
                    <a:pt x="1258" y="63"/>
                  </a:lnTo>
                  <a:lnTo>
                    <a:pt x="1282" y="74"/>
                  </a:lnTo>
                  <a:lnTo>
                    <a:pt x="1301" y="89"/>
                  </a:lnTo>
                  <a:lnTo>
                    <a:pt x="1316" y="110"/>
                  </a:lnTo>
                  <a:lnTo>
                    <a:pt x="1324" y="133"/>
                  </a:lnTo>
                  <a:lnTo>
                    <a:pt x="1327" y="158"/>
                  </a:lnTo>
                  <a:lnTo>
                    <a:pt x="1323" y="183"/>
                  </a:lnTo>
                  <a:lnTo>
                    <a:pt x="388" y="3375"/>
                  </a:lnTo>
                  <a:lnTo>
                    <a:pt x="378" y="3398"/>
                  </a:lnTo>
                  <a:lnTo>
                    <a:pt x="362" y="3416"/>
                  </a:lnTo>
                  <a:lnTo>
                    <a:pt x="343" y="3431"/>
                  </a:lnTo>
                  <a:lnTo>
                    <a:pt x="321" y="3440"/>
                  </a:lnTo>
                  <a:lnTo>
                    <a:pt x="297" y="3442"/>
                  </a:lnTo>
                  <a:lnTo>
                    <a:pt x="271" y="3440"/>
                  </a:lnTo>
                  <a:lnTo>
                    <a:pt x="68" y="3379"/>
                  </a:lnTo>
                  <a:lnTo>
                    <a:pt x="47" y="3369"/>
                  </a:lnTo>
                  <a:lnTo>
                    <a:pt x="27" y="3353"/>
                  </a:lnTo>
                  <a:lnTo>
                    <a:pt x="12" y="3333"/>
                  </a:lnTo>
                  <a:lnTo>
                    <a:pt x="3" y="3310"/>
                  </a:lnTo>
                  <a:lnTo>
                    <a:pt x="0" y="3285"/>
                  </a:lnTo>
                  <a:lnTo>
                    <a:pt x="4" y="3260"/>
                  </a:lnTo>
                  <a:lnTo>
                    <a:pt x="940" y="69"/>
                  </a:lnTo>
                  <a:lnTo>
                    <a:pt x="949" y="45"/>
                  </a:lnTo>
                  <a:lnTo>
                    <a:pt x="966" y="26"/>
                  </a:lnTo>
                  <a:lnTo>
                    <a:pt x="985" y="12"/>
                  </a:lnTo>
                  <a:lnTo>
                    <a:pt x="1008" y="2"/>
                  </a:lnTo>
                  <a:lnTo>
                    <a:pt x="10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spTree>
    <p:extLst>
      <p:ext uri="{BB962C8B-B14F-4D97-AF65-F5344CB8AC3E}">
        <p14:creationId xmlns:p14="http://schemas.microsoft.com/office/powerpoint/2010/main" val="3641332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18EBD8F-6835-493D-AD00-6984300178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0891" y="1302026"/>
            <a:ext cx="4026486" cy="4026486"/>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Introduction to JavaScript</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7103132" cy="3139321"/>
          </a:xfrm>
          <a:prstGeom prst="rect">
            <a:avLst/>
          </a:prstGeom>
          <a:noFill/>
        </p:spPr>
        <p:txBody>
          <a:bodyPr wrap="square" rtlCol="0">
            <a:spAutoFit/>
          </a:bodyPr>
          <a:lstStyle/>
          <a:p>
            <a:pPr marL="285750" indent="-285750" algn="just">
              <a:buFont typeface="Wingdings" panose="05000000000000000000" pitchFamily="2" charset="2"/>
              <a:buChar char="Ø"/>
            </a:pPr>
            <a:r>
              <a:rPr lang="en-US" b="0" i="0" dirty="0">
                <a:solidFill>
                  <a:srgbClr val="000000"/>
                </a:solidFill>
                <a:effectLst/>
              </a:rPr>
              <a:t>JavaScript is the programming language of the Web.</a:t>
            </a:r>
          </a:p>
          <a:p>
            <a:pPr marL="285750" indent="-285750" algn="just">
              <a:buFont typeface="Wingdings" panose="05000000000000000000" pitchFamily="2" charset="2"/>
              <a:buChar char="Ø"/>
            </a:pPr>
            <a:r>
              <a:rPr lang="en-US" b="0" i="0" dirty="0">
                <a:solidFill>
                  <a:srgbClr val="000000"/>
                </a:solidFill>
                <a:effectLst/>
              </a:rPr>
              <a:t>JavaScript is the world's most popular programming language.</a:t>
            </a:r>
            <a:endParaRPr lang="en-US" dirty="0">
              <a:solidFill>
                <a:srgbClr val="000000"/>
              </a:solidFill>
            </a:endParaRPr>
          </a:p>
          <a:p>
            <a:pPr marL="285750" indent="-285750" algn="just">
              <a:buFont typeface="Wingdings" panose="05000000000000000000" pitchFamily="2" charset="2"/>
              <a:buChar char="Ø"/>
            </a:pPr>
            <a:r>
              <a:rPr lang="en-US" dirty="0"/>
              <a:t>It is an </a:t>
            </a:r>
            <a:r>
              <a:rPr lang="en-US" b="1" i="1" dirty="0"/>
              <a:t>asynchronous non-blocking IO language.</a:t>
            </a:r>
          </a:p>
          <a:p>
            <a:pPr marL="285750" indent="-285750" algn="just">
              <a:buFont typeface="Wingdings" panose="05000000000000000000" pitchFamily="2" charset="2"/>
              <a:buChar char="Ø"/>
            </a:pPr>
            <a:r>
              <a:rPr lang="en-US" b="1" i="0" dirty="0">
                <a:solidFill>
                  <a:srgbClr val="202124"/>
                </a:solidFill>
                <a:effectLst/>
              </a:rPr>
              <a:t>JavaScript</a:t>
            </a:r>
            <a:r>
              <a:rPr lang="en-US" b="0" i="0" dirty="0">
                <a:solidFill>
                  <a:srgbClr val="202124"/>
                </a:solidFill>
                <a:effectLst/>
              </a:rPr>
              <a:t> is a text-based programming language used both on the client-side and server-side that allows you to make web pages interactive.</a:t>
            </a:r>
          </a:p>
          <a:p>
            <a:pPr marL="742950" lvl="1" indent="-285750" algn="just">
              <a:buFont typeface="Wingdings" panose="05000000000000000000" pitchFamily="2" charset="2"/>
              <a:buChar char="Ø"/>
            </a:pPr>
            <a:r>
              <a:rPr lang="en-US" b="0" i="0" dirty="0">
                <a:solidFill>
                  <a:srgbClr val="202124"/>
                </a:solidFill>
                <a:effectLst/>
              </a:rPr>
              <a:t>Client-side JS – When code runs on Browser.</a:t>
            </a:r>
          </a:p>
          <a:p>
            <a:pPr marL="742950" lvl="1" indent="-285750" algn="just">
              <a:buFont typeface="Wingdings" panose="05000000000000000000" pitchFamily="2" charset="2"/>
              <a:buChar char="Ø"/>
            </a:pPr>
            <a:r>
              <a:rPr lang="en-US" dirty="0">
                <a:solidFill>
                  <a:srgbClr val="202124"/>
                </a:solidFill>
              </a:rPr>
              <a:t>Server-side JS – When the code runs on webserver, e.g. NodeJS</a:t>
            </a:r>
            <a:endParaRPr lang="en-US" b="0" i="0" dirty="0">
              <a:solidFill>
                <a:srgbClr val="202124"/>
              </a:solidFill>
              <a:effectLst/>
            </a:endParaRPr>
          </a:p>
          <a:p>
            <a:pPr marL="285750" indent="-285750" algn="just">
              <a:buFont typeface="Wingdings" panose="05000000000000000000" pitchFamily="2" charset="2"/>
              <a:buChar char="Ø"/>
            </a:pPr>
            <a:r>
              <a:rPr lang="en-US" b="0" i="0" dirty="0">
                <a:solidFill>
                  <a:srgbClr val="202124"/>
                </a:solidFill>
                <a:effectLst/>
              </a:rPr>
              <a:t>Where HTML and CSS are languages that give structure and style to web pages, </a:t>
            </a:r>
            <a:r>
              <a:rPr lang="en-US" b="1" i="0" dirty="0">
                <a:solidFill>
                  <a:srgbClr val="202124"/>
                </a:solidFill>
                <a:effectLst/>
              </a:rPr>
              <a:t>JavaScript</a:t>
            </a:r>
            <a:r>
              <a:rPr lang="en-US" b="0" i="0" dirty="0">
                <a:solidFill>
                  <a:srgbClr val="202124"/>
                </a:solidFill>
                <a:effectLst/>
              </a:rPr>
              <a:t> gives web pages interactive elements that engage a user.</a:t>
            </a:r>
            <a:endParaRPr lang="en-US" b="1" i="1"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7" name="Picture 4">
            <a:extLst>
              <a:ext uri="{FF2B5EF4-FFF2-40B4-BE49-F238E27FC236}">
                <a16:creationId xmlns:a16="http://schemas.microsoft.com/office/drawing/2014/main" id="{B21D5F03-9F9B-40FF-B3C8-0F2CE8D03BC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092847" y="470102"/>
            <a:ext cx="2217252" cy="138578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7E842396-BC94-493A-A25E-2911DA63A1B1}"/>
              </a:ext>
            </a:extLst>
          </p:cNvPr>
          <p:cNvSpPr txBox="1"/>
          <p:nvPr/>
        </p:nvSpPr>
        <p:spPr>
          <a:xfrm>
            <a:off x="261764" y="4610646"/>
            <a:ext cx="5145123" cy="1754326"/>
          </a:xfrm>
          <a:prstGeom prst="rect">
            <a:avLst/>
          </a:prstGeom>
          <a:noFill/>
        </p:spPr>
        <p:txBody>
          <a:bodyPr wrap="square">
            <a:spAutoFit/>
          </a:bodyPr>
          <a:lstStyle/>
          <a:p>
            <a:pPr algn="l"/>
            <a:r>
              <a:rPr lang="en-US" b="1" i="0" dirty="0">
                <a:solidFill>
                  <a:srgbClr val="000000"/>
                </a:solidFill>
                <a:effectLst/>
              </a:rPr>
              <a:t>Why Study JavaScript?</a:t>
            </a:r>
          </a:p>
          <a:p>
            <a:pPr algn="l"/>
            <a:r>
              <a:rPr lang="en-US" b="0" i="0" dirty="0">
                <a:solidFill>
                  <a:srgbClr val="000000"/>
                </a:solidFill>
                <a:effectLst/>
              </a:rPr>
              <a:t>JavaScript is one of the </a:t>
            </a:r>
            <a:r>
              <a:rPr lang="en-US" b="1" i="0" dirty="0">
                <a:solidFill>
                  <a:srgbClr val="000000"/>
                </a:solidFill>
                <a:effectLst/>
              </a:rPr>
              <a:t>3 languages</a:t>
            </a:r>
            <a:r>
              <a:rPr lang="en-US" b="0" i="0" dirty="0">
                <a:solidFill>
                  <a:srgbClr val="000000"/>
                </a:solidFill>
                <a:effectLst/>
              </a:rPr>
              <a:t> all web developers </a:t>
            </a:r>
            <a:r>
              <a:rPr lang="en-US" b="1" i="0" dirty="0">
                <a:solidFill>
                  <a:srgbClr val="000000"/>
                </a:solidFill>
                <a:effectLst/>
              </a:rPr>
              <a:t>must</a:t>
            </a:r>
            <a:r>
              <a:rPr lang="en-US" b="0" i="0" dirty="0">
                <a:solidFill>
                  <a:srgbClr val="000000"/>
                </a:solidFill>
                <a:effectLst/>
              </a:rPr>
              <a:t> learn:</a:t>
            </a:r>
          </a:p>
          <a:p>
            <a:pPr algn="l"/>
            <a:r>
              <a:rPr lang="en-US" b="0" i="0" dirty="0">
                <a:solidFill>
                  <a:srgbClr val="000000"/>
                </a:solidFill>
                <a:effectLst/>
              </a:rPr>
              <a:t>   1. </a:t>
            </a:r>
            <a:r>
              <a:rPr lang="en-US" b="1" i="0" dirty="0">
                <a:solidFill>
                  <a:srgbClr val="000000"/>
                </a:solidFill>
                <a:effectLst/>
              </a:rPr>
              <a:t>HTML</a:t>
            </a:r>
            <a:r>
              <a:rPr lang="en-US" b="0" i="0" dirty="0">
                <a:solidFill>
                  <a:srgbClr val="000000"/>
                </a:solidFill>
                <a:effectLst/>
              </a:rPr>
              <a:t> to define the content of web pages</a:t>
            </a:r>
          </a:p>
          <a:p>
            <a:pPr algn="l"/>
            <a:r>
              <a:rPr lang="en-US" b="0" i="0" dirty="0">
                <a:solidFill>
                  <a:srgbClr val="000000"/>
                </a:solidFill>
                <a:effectLst/>
              </a:rPr>
              <a:t>   2. </a:t>
            </a:r>
            <a:r>
              <a:rPr lang="en-US" b="1" i="0" dirty="0">
                <a:solidFill>
                  <a:srgbClr val="000000"/>
                </a:solidFill>
                <a:effectLst/>
              </a:rPr>
              <a:t>CSS</a:t>
            </a:r>
            <a:r>
              <a:rPr lang="en-US" b="0" i="0" dirty="0">
                <a:solidFill>
                  <a:srgbClr val="000000"/>
                </a:solidFill>
                <a:effectLst/>
              </a:rPr>
              <a:t> to specify the layout of web pages</a:t>
            </a:r>
          </a:p>
          <a:p>
            <a:pPr algn="l"/>
            <a:r>
              <a:rPr lang="en-US" b="0" i="0" dirty="0">
                <a:solidFill>
                  <a:srgbClr val="000000"/>
                </a:solidFill>
                <a:effectLst/>
              </a:rPr>
              <a:t>   3. </a:t>
            </a:r>
            <a:r>
              <a:rPr lang="en-US" b="1" i="0" dirty="0">
                <a:solidFill>
                  <a:srgbClr val="000000"/>
                </a:solidFill>
                <a:effectLst/>
              </a:rPr>
              <a:t>JavaScript</a:t>
            </a:r>
            <a:r>
              <a:rPr lang="en-US" b="0" i="0" dirty="0">
                <a:solidFill>
                  <a:srgbClr val="000000"/>
                </a:solidFill>
                <a:effectLst/>
              </a:rPr>
              <a:t> to program the behavior of web pages</a:t>
            </a:r>
          </a:p>
        </p:txBody>
      </p:sp>
      <p:sp>
        <p:nvSpPr>
          <p:cNvPr id="5" name="Thought Bubble: Cloud 4">
            <a:extLst>
              <a:ext uri="{FF2B5EF4-FFF2-40B4-BE49-F238E27FC236}">
                <a16:creationId xmlns:a16="http://schemas.microsoft.com/office/drawing/2014/main" id="{58821943-C9FE-4B99-AE7F-BA87AF235616}"/>
              </a:ext>
            </a:extLst>
          </p:cNvPr>
          <p:cNvSpPr/>
          <p:nvPr/>
        </p:nvSpPr>
        <p:spPr>
          <a:xfrm>
            <a:off x="2341527" y="3717235"/>
            <a:ext cx="1182756" cy="893411"/>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cxnSp>
        <p:nvCxnSpPr>
          <p:cNvPr id="11" name="Straight Connector 10">
            <a:extLst>
              <a:ext uri="{FF2B5EF4-FFF2-40B4-BE49-F238E27FC236}">
                <a16:creationId xmlns:a16="http://schemas.microsoft.com/office/drawing/2014/main" id="{C086FB99-7A98-4FDC-A287-31BE8D4C299C}"/>
              </a:ext>
            </a:extLst>
          </p:cNvPr>
          <p:cNvCxnSpPr/>
          <p:nvPr/>
        </p:nvCxnSpPr>
        <p:spPr>
          <a:xfrm>
            <a:off x="5665304" y="4046364"/>
            <a:ext cx="0" cy="2564296"/>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01C36C2F-9465-467D-92E9-050C7109E5E6}"/>
              </a:ext>
            </a:extLst>
          </p:cNvPr>
          <p:cNvSpPr txBox="1"/>
          <p:nvPr/>
        </p:nvSpPr>
        <p:spPr>
          <a:xfrm>
            <a:off x="5832580" y="4750335"/>
            <a:ext cx="6097656" cy="1753557"/>
          </a:xfrm>
          <a:prstGeom prst="rect">
            <a:avLst/>
          </a:prstGeom>
          <a:noFill/>
        </p:spPr>
        <p:txBody>
          <a:bodyPr wrap="square">
            <a:spAutoFit/>
          </a:bodyPr>
          <a:lstStyle/>
          <a:p>
            <a:pPr marL="285750" indent="-285750" defTabSz="914126">
              <a:buFontTx/>
              <a:buChar char="-"/>
            </a:pPr>
            <a:r>
              <a:rPr lang="en-US" sz="1799" dirty="0">
                <a:solidFill>
                  <a:prstClr val="black"/>
                </a:solidFill>
                <a:latin typeface="Calibri"/>
              </a:rPr>
              <a:t>We can show output to the user</a:t>
            </a:r>
          </a:p>
          <a:p>
            <a:pPr marL="285750" indent="-285750" defTabSz="914126">
              <a:buFontTx/>
              <a:buChar char="-"/>
            </a:pPr>
            <a:r>
              <a:rPr lang="en-US" sz="1799" dirty="0">
                <a:solidFill>
                  <a:prstClr val="black"/>
                </a:solidFill>
                <a:latin typeface="Calibri"/>
              </a:rPr>
              <a:t>Change the CSS at runtime</a:t>
            </a:r>
          </a:p>
          <a:p>
            <a:pPr marL="285750" indent="-285750" defTabSz="914126">
              <a:buFontTx/>
              <a:buChar char="-"/>
            </a:pPr>
            <a:r>
              <a:rPr lang="en-US" sz="1799" dirty="0">
                <a:solidFill>
                  <a:prstClr val="black"/>
                </a:solidFill>
                <a:latin typeface="Calibri"/>
              </a:rPr>
              <a:t>Validate the data</a:t>
            </a:r>
          </a:p>
          <a:p>
            <a:pPr marL="285750" indent="-285750" defTabSz="914126">
              <a:buFontTx/>
              <a:buChar char="-"/>
            </a:pPr>
            <a:r>
              <a:rPr lang="en-US" sz="1799" dirty="0">
                <a:solidFill>
                  <a:prstClr val="black"/>
                </a:solidFill>
                <a:latin typeface="Calibri"/>
              </a:rPr>
              <a:t>Manipulate the DOM</a:t>
            </a:r>
          </a:p>
          <a:p>
            <a:pPr marL="285750" indent="-285750" defTabSz="914126">
              <a:buFontTx/>
              <a:buChar char="-"/>
            </a:pPr>
            <a:r>
              <a:rPr lang="en-US" sz="1799" dirty="0">
                <a:solidFill>
                  <a:prstClr val="black"/>
                </a:solidFill>
                <a:latin typeface="Calibri"/>
              </a:rPr>
              <a:t>Send server requests</a:t>
            </a:r>
          </a:p>
          <a:p>
            <a:pPr marL="285750" indent="-285750" defTabSz="914126">
              <a:buFontTx/>
              <a:buChar char="-"/>
            </a:pPr>
            <a:r>
              <a:rPr lang="en-US" sz="1799" dirty="0">
                <a:solidFill>
                  <a:prstClr val="black"/>
                </a:solidFill>
                <a:latin typeface="Calibri"/>
              </a:rPr>
              <a:t>Dynamically change and add Element on the screen</a:t>
            </a:r>
          </a:p>
        </p:txBody>
      </p:sp>
      <p:sp>
        <p:nvSpPr>
          <p:cNvPr id="13" name="TextBox 12">
            <a:extLst>
              <a:ext uri="{FF2B5EF4-FFF2-40B4-BE49-F238E27FC236}">
                <a16:creationId xmlns:a16="http://schemas.microsoft.com/office/drawing/2014/main" id="{A05A4799-9A05-4EE6-9B86-C66064B1833C}"/>
              </a:ext>
            </a:extLst>
          </p:cNvPr>
          <p:cNvSpPr txBox="1"/>
          <p:nvPr/>
        </p:nvSpPr>
        <p:spPr>
          <a:xfrm>
            <a:off x="5953539" y="4304201"/>
            <a:ext cx="2673626" cy="369332"/>
          </a:xfrm>
          <a:prstGeom prst="rect">
            <a:avLst/>
          </a:prstGeom>
          <a:noFill/>
        </p:spPr>
        <p:txBody>
          <a:bodyPr wrap="square" rtlCol="0">
            <a:spAutoFit/>
          </a:bodyPr>
          <a:lstStyle/>
          <a:p>
            <a:r>
              <a:rPr lang="en-US" b="1" dirty="0"/>
              <a:t>What we can do with JS?</a:t>
            </a:r>
          </a:p>
        </p:txBody>
      </p:sp>
    </p:spTree>
    <p:extLst>
      <p:ext uri="{BB962C8B-B14F-4D97-AF65-F5344CB8AC3E}">
        <p14:creationId xmlns:p14="http://schemas.microsoft.com/office/powerpoint/2010/main" val="8949338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2</a:t>
            </a:r>
          </a:p>
        </p:txBody>
      </p:sp>
    </p:spTree>
    <p:extLst>
      <p:ext uri="{BB962C8B-B14F-4D97-AF65-F5344CB8AC3E}">
        <p14:creationId xmlns:p14="http://schemas.microsoft.com/office/powerpoint/2010/main" val="39912433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vent management. performance efficiency, time optimization, reminder. task and project deadline flat design element. appointment date reminding. Free Vector">
            <a:extLst>
              <a:ext uri="{FF2B5EF4-FFF2-40B4-BE49-F238E27FC236}">
                <a16:creationId xmlns:a16="http://schemas.microsoft.com/office/drawing/2014/main" id="{E00A30C1-DE9E-41BC-8534-F57620FA5B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5320" y="719780"/>
            <a:ext cx="5353730" cy="53537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2</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1E8BD2BC-59B0-4D30-97AE-9B4A2D8F7B41}"/>
              </a:ext>
            </a:extLst>
          </p:cNvPr>
          <p:cNvSpPr txBox="1"/>
          <p:nvPr/>
        </p:nvSpPr>
        <p:spPr>
          <a:xfrm>
            <a:off x="742949" y="1191947"/>
            <a:ext cx="5160894" cy="3139321"/>
          </a:xfrm>
          <a:prstGeom prst="rect">
            <a:avLst/>
          </a:prstGeom>
          <a:noFill/>
        </p:spPr>
        <p:txBody>
          <a:bodyPr wrap="square" rtlCol="0">
            <a:spAutoFit/>
          </a:bodyPr>
          <a:lstStyle/>
          <a:p>
            <a:pPr marL="285750" indent="-285750">
              <a:buFont typeface="Arial" panose="020B0604020202020204" pitchFamily="34" charset="0"/>
              <a:buChar char="•"/>
            </a:pPr>
            <a:r>
              <a:rPr lang="en-US" dirty="0"/>
              <a:t>Understanding the Client Server Architecture</a:t>
            </a:r>
          </a:p>
          <a:p>
            <a:pPr marL="285750" indent="-285750">
              <a:buFont typeface="Arial" panose="020B0604020202020204" pitchFamily="34" charset="0"/>
              <a:buChar char="•"/>
            </a:pPr>
            <a:r>
              <a:rPr lang="en-US" dirty="0"/>
              <a:t>Introduction to the Multimedia Tags</a:t>
            </a:r>
          </a:p>
          <a:p>
            <a:pPr marL="285750" indent="-285750">
              <a:buFont typeface="Arial" panose="020B0604020202020204" pitchFamily="34" charset="0"/>
              <a:buChar char="•"/>
            </a:pPr>
            <a:r>
              <a:rPr lang="en-US" dirty="0"/>
              <a:t>Understanding how to create Table using HTML</a:t>
            </a:r>
          </a:p>
          <a:p>
            <a:pPr marL="285750" indent="-285750">
              <a:buFont typeface="Arial" panose="020B0604020202020204" pitchFamily="34" charset="0"/>
              <a:buChar char="•"/>
            </a:pPr>
            <a:r>
              <a:rPr lang="en-US" dirty="0"/>
              <a:t>Introduction to the CSS</a:t>
            </a:r>
          </a:p>
          <a:p>
            <a:pPr marL="285750" indent="-285750">
              <a:buFont typeface="Arial" panose="020B0604020202020204" pitchFamily="34" charset="0"/>
              <a:buChar char="•"/>
            </a:pPr>
            <a:r>
              <a:rPr lang="en-US" dirty="0"/>
              <a:t>Why we use CSS</a:t>
            </a:r>
          </a:p>
          <a:p>
            <a:pPr marL="285750" indent="-285750">
              <a:buFont typeface="Arial" panose="020B0604020202020204" pitchFamily="34" charset="0"/>
              <a:buChar char="•"/>
            </a:pPr>
            <a:r>
              <a:rPr lang="en-US" dirty="0"/>
              <a:t>Introduction to Inline CSS</a:t>
            </a:r>
          </a:p>
          <a:p>
            <a:pPr marL="285750" indent="-285750">
              <a:buFont typeface="Arial" panose="020B0604020202020204" pitchFamily="34" charset="0"/>
              <a:buChar char="•"/>
            </a:pPr>
            <a:r>
              <a:rPr lang="en-US" dirty="0"/>
              <a:t>Introduction the Internal CSS</a:t>
            </a:r>
          </a:p>
          <a:p>
            <a:pPr marL="285750" indent="-285750">
              <a:buFont typeface="Arial" panose="020B0604020202020204" pitchFamily="34" charset="0"/>
              <a:buChar char="•"/>
            </a:pPr>
            <a:r>
              <a:rPr lang="en-US" dirty="0"/>
              <a:t>Introduction the External CSS</a:t>
            </a:r>
          </a:p>
          <a:p>
            <a:pPr marL="285750" indent="-285750">
              <a:buFont typeface="Arial" panose="020B0604020202020204" pitchFamily="34" charset="0"/>
              <a:buChar char="•"/>
            </a:pPr>
            <a:r>
              <a:rPr lang="en-US" dirty="0"/>
              <a:t>Understanding the Box Model in CSS</a:t>
            </a:r>
          </a:p>
          <a:p>
            <a:pPr marL="285750" indent="-285750">
              <a:buFont typeface="Arial" panose="020B0604020202020204" pitchFamily="34" charset="0"/>
              <a:buChar char="•"/>
            </a:pPr>
            <a:r>
              <a:rPr lang="en-US" dirty="0"/>
              <a:t>Introduction to JavaScript</a:t>
            </a:r>
          </a:p>
          <a:p>
            <a:pPr marL="285750" indent="-285750">
              <a:buFont typeface="Arial" panose="020B0604020202020204" pitchFamily="34" charset="0"/>
              <a:buChar char="•"/>
            </a:pPr>
            <a:r>
              <a:rPr lang="en-US" dirty="0"/>
              <a:t>Why we use JavaScript</a:t>
            </a:r>
          </a:p>
        </p:txBody>
      </p:sp>
      <p:sp>
        <p:nvSpPr>
          <p:cNvPr id="7" name="Footer Placeholder 45">
            <a:extLst>
              <a:ext uri="{FF2B5EF4-FFF2-40B4-BE49-F238E27FC236}">
                <a16:creationId xmlns:a16="http://schemas.microsoft.com/office/drawing/2014/main" id="{13F1D4B1-B738-41C2-96C5-D2FE25310ECE}"/>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321857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6079AF29-1003-4937-810A-2122F15ECD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6" name="TextBox 25">
            <a:extLst>
              <a:ext uri="{FF2B5EF4-FFF2-40B4-BE49-F238E27FC236}">
                <a16:creationId xmlns:a16="http://schemas.microsoft.com/office/drawing/2014/main" id="{80DC3A46-860B-4772-8306-DAA6A9681C87}"/>
              </a:ext>
            </a:extLst>
          </p:cNvPr>
          <p:cNvSpPr txBox="1"/>
          <p:nvPr/>
        </p:nvSpPr>
        <p:spPr>
          <a:xfrm>
            <a:off x="304799" y="814617"/>
            <a:ext cx="10863442" cy="1477328"/>
          </a:xfrm>
          <a:prstGeom prst="rect">
            <a:avLst/>
          </a:prstGeom>
          <a:noFill/>
        </p:spPr>
        <p:txBody>
          <a:bodyPr wrap="square" rtlCol="0">
            <a:spAutoFit/>
          </a:bodyPr>
          <a:lstStyle/>
          <a:p>
            <a:pPr algn="just"/>
            <a:r>
              <a:rPr lang="en-US" b="0" i="0" dirty="0">
                <a:solidFill>
                  <a:srgbClr val="3C3C3C"/>
                </a:solidFill>
                <a:effectLst/>
              </a:rPr>
              <a:t>The task of the client/server technology components is to provide a reusable runtime environment for other components that use the client server technology as the basis on which to process requests. The focus is on optimizing operating system resources (CPU, memory, etc.), in terms of performance, scalability, and robustness.</a:t>
            </a:r>
          </a:p>
          <a:p>
            <a:pPr algn="just"/>
            <a:r>
              <a:rPr lang="en-US" b="0" i="0" dirty="0">
                <a:solidFill>
                  <a:srgbClr val="3C3C3C"/>
                </a:solidFill>
                <a:effectLst/>
              </a:rPr>
              <a:t>In addition to the components in the SAP kernel there are programs that regulate data traffic in the network, such as the SAP router and the SAP Web Dispatcher, as well as smaller monitoring and test programs.</a:t>
            </a:r>
          </a:p>
        </p:txBody>
      </p:sp>
      <p:sp>
        <p:nvSpPr>
          <p:cNvPr id="29" name="Title 3">
            <a:extLst>
              <a:ext uri="{FF2B5EF4-FFF2-40B4-BE49-F238E27FC236}">
                <a16:creationId xmlns:a16="http://schemas.microsoft.com/office/drawing/2014/main" id="{6C1DE3FD-1DAD-42C3-B631-B81296E8D557}"/>
              </a:ext>
            </a:extLst>
          </p:cNvPr>
          <p:cNvSpPr txBox="1">
            <a:spLocks/>
          </p:cNvSpPr>
          <p:nvPr/>
        </p:nvSpPr>
        <p:spPr>
          <a:xfrm>
            <a:off x="261764" y="188641"/>
            <a:ext cx="7773872" cy="56955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Client Server Architecture</a:t>
            </a:r>
          </a:p>
        </p:txBody>
      </p:sp>
      <p:sp>
        <p:nvSpPr>
          <p:cNvPr id="32" name="Rectangle 31">
            <a:extLst>
              <a:ext uri="{FF2B5EF4-FFF2-40B4-BE49-F238E27FC236}">
                <a16:creationId xmlns:a16="http://schemas.microsoft.com/office/drawing/2014/main" id="{4E93CF53-56DC-4201-9155-83ADE6876E15}"/>
              </a:ext>
            </a:extLst>
          </p:cNvPr>
          <p:cNvSpPr/>
          <p:nvPr/>
        </p:nvSpPr>
        <p:spPr>
          <a:xfrm>
            <a:off x="1501658" y="3089596"/>
            <a:ext cx="2180101" cy="1476460"/>
          </a:xfrm>
          <a:prstGeom prst="rect">
            <a:avLst/>
          </a:prstGeom>
          <a:solidFill>
            <a:schemeClr val="bg2">
              <a:lumMod val="25000"/>
            </a:schemeClr>
          </a:solidFill>
          <a:ln>
            <a:solidFill>
              <a:schemeClr val="accent1">
                <a:lumMod val="50000"/>
              </a:schemeClr>
            </a:solidFill>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Browser</a:t>
            </a:r>
          </a:p>
        </p:txBody>
      </p:sp>
      <p:sp>
        <p:nvSpPr>
          <p:cNvPr id="33" name="Rectangle 32">
            <a:extLst>
              <a:ext uri="{FF2B5EF4-FFF2-40B4-BE49-F238E27FC236}">
                <a16:creationId xmlns:a16="http://schemas.microsoft.com/office/drawing/2014/main" id="{CF54D4BB-B552-48E0-9B00-FB916234C651}"/>
              </a:ext>
            </a:extLst>
          </p:cNvPr>
          <p:cNvSpPr/>
          <p:nvPr/>
        </p:nvSpPr>
        <p:spPr>
          <a:xfrm>
            <a:off x="1128914" y="4030187"/>
            <a:ext cx="1563424" cy="826897"/>
          </a:xfrm>
          <a:prstGeom prst="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Fiori App</a:t>
            </a:r>
          </a:p>
        </p:txBody>
      </p:sp>
      <p:sp>
        <p:nvSpPr>
          <p:cNvPr id="38" name="TextBox 37">
            <a:extLst>
              <a:ext uri="{FF2B5EF4-FFF2-40B4-BE49-F238E27FC236}">
                <a16:creationId xmlns:a16="http://schemas.microsoft.com/office/drawing/2014/main" id="{EDAAA67B-8035-4AAC-A07F-37BC660CCAE2}"/>
              </a:ext>
            </a:extLst>
          </p:cNvPr>
          <p:cNvSpPr txBox="1"/>
          <p:nvPr/>
        </p:nvSpPr>
        <p:spPr>
          <a:xfrm>
            <a:off x="4694852" y="2937606"/>
            <a:ext cx="3200399" cy="338554"/>
          </a:xfrm>
          <a:prstGeom prst="rect">
            <a:avLst/>
          </a:prstGeom>
          <a:noFill/>
        </p:spPr>
        <p:txBody>
          <a:bodyPr wrap="square" rtlCol="0">
            <a:spAutoFit/>
          </a:bodyPr>
          <a:lstStyle/>
          <a:p>
            <a:r>
              <a:rPr lang="en-US" sz="1600" dirty="0"/>
              <a:t>Request – header + body(optional)</a:t>
            </a:r>
          </a:p>
        </p:txBody>
      </p:sp>
      <p:sp>
        <p:nvSpPr>
          <p:cNvPr id="39" name="TextBox 38">
            <a:extLst>
              <a:ext uri="{FF2B5EF4-FFF2-40B4-BE49-F238E27FC236}">
                <a16:creationId xmlns:a16="http://schemas.microsoft.com/office/drawing/2014/main" id="{4AD41B6B-7F9E-48B5-A459-F5BAD6AE8D46}"/>
              </a:ext>
            </a:extLst>
          </p:cNvPr>
          <p:cNvSpPr txBox="1"/>
          <p:nvPr/>
        </p:nvSpPr>
        <p:spPr>
          <a:xfrm>
            <a:off x="4721386" y="4066429"/>
            <a:ext cx="3200399" cy="584775"/>
          </a:xfrm>
          <a:prstGeom prst="rect">
            <a:avLst/>
          </a:prstGeom>
          <a:noFill/>
        </p:spPr>
        <p:txBody>
          <a:bodyPr wrap="square" rtlCol="0">
            <a:spAutoFit/>
          </a:bodyPr>
          <a:lstStyle/>
          <a:p>
            <a:r>
              <a:rPr lang="en-US" sz="1600" dirty="0"/>
              <a:t>Response – header + body(html, xml, json, excel, pdf, word,….)</a:t>
            </a:r>
          </a:p>
        </p:txBody>
      </p:sp>
      <p:sp>
        <p:nvSpPr>
          <p:cNvPr id="51" name="TextBox 50">
            <a:extLst>
              <a:ext uri="{FF2B5EF4-FFF2-40B4-BE49-F238E27FC236}">
                <a16:creationId xmlns:a16="http://schemas.microsoft.com/office/drawing/2014/main" id="{E232575F-B8E0-40B1-B2A1-35A74671A391}"/>
              </a:ext>
            </a:extLst>
          </p:cNvPr>
          <p:cNvSpPr txBox="1"/>
          <p:nvPr/>
        </p:nvSpPr>
        <p:spPr>
          <a:xfrm>
            <a:off x="304799" y="4946481"/>
            <a:ext cx="2597427" cy="1477328"/>
          </a:xfrm>
          <a:prstGeom prst="rect">
            <a:avLst/>
          </a:prstGeom>
          <a:noFill/>
        </p:spPr>
        <p:txBody>
          <a:bodyPr wrap="square">
            <a:spAutoFit/>
          </a:bodyPr>
          <a:lstStyle/>
          <a:p>
            <a:r>
              <a:rPr lang="en-US" sz="1800" b="1" dirty="0"/>
              <a:t>Request Types</a:t>
            </a:r>
          </a:p>
          <a:p>
            <a:r>
              <a:rPr lang="en-US" sz="1800" dirty="0"/>
              <a:t>GET – Read Data</a:t>
            </a:r>
          </a:p>
          <a:p>
            <a:r>
              <a:rPr lang="en-US" sz="1800" dirty="0"/>
              <a:t>POST – Create new Data</a:t>
            </a:r>
          </a:p>
          <a:p>
            <a:r>
              <a:rPr lang="en-US" sz="1800" dirty="0"/>
              <a:t>PUT – Update</a:t>
            </a:r>
          </a:p>
          <a:p>
            <a:r>
              <a:rPr lang="en-US" sz="1800" dirty="0"/>
              <a:t>DELETE – Remove Data</a:t>
            </a:r>
            <a:endParaRPr lang="en-US" dirty="0"/>
          </a:p>
        </p:txBody>
      </p:sp>
      <p:grpSp>
        <p:nvGrpSpPr>
          <p:cNvPr id="2" name="Group 1">
            <a:extLst>
              <a:ext uri="{FF2B5EF4-FFF2-40B4-BE49-F238E27FC236}">
                <a16:creationId xmlns:a16="http://schemas.microsoft.com/office/drawing/2014/main" id="{A053FD4B-B2A8-4F1F-8739-EC75370AE3F7}"/>
              </a:ext>
            </a:extLst>
          </p:cNvPr>
          <p:cNvGrpSpPr/>
          <p:nvPr/>
        </p:nvGrpSpPr>
        <p:grpSpPr>
          <a:xfrm>
            <a:off x="8911206" y="2348364"/>
            <a:ext cx="2491717" cy="3336781"/>
            <a:chOff x="9910836" y="2292755"/>
            <a:chExt cx="2760954" cy="3767127"/>
          </a:xfrm>
        </p:grpSpPr>
        <p:sp>
          <p:nvSpPr>
            <p:cNvPr id="23" name="Rectangle 22">
              <a:extLst>
                <a:ext uri="{FF2B5EF4-FFF2-40B4-BE49-F238E27FC236}">
                  <a16:creationId xmlns:a16="http://schemas.microsoft.com/office/drawing/2014/main" id="{014E7288-1CD7-40A3-B5C5-B76630D99713}"/>
                </a:ext>
              </a:extLst>
            </p:cNvPr>
            <p:cNvSpPr/>
            <p:nvPr/>
          </p:nvSpPr>
          <p:spPr>
            <a:xfrm>
              <a:off x="9910836" y="2616791"/>
              <a:ext cx="1437783" cy="2592288"/>
            </a:xfrm>
            <a:prstGeom prst="rect">
              <a:avLst/>
            </a:prstGeom>
            <a:solidFill>
              <a:schemeClr val="accent4">
                <a:lumMod val="75000"/>
              </a:schemeClr>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Server</a:t>
              </a:r>
            </a:p>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a:ea typeface="+mn-ea"/>
                  <a:cs typeface="+mn-cs"/>
                </a:rPr>
                <a:t>149.175.58.1</a:t>
              </a:r>
            </a:p>
          </p:txBody>
        </p:sp>
        <p:sp>
          <p:nvSpPr>
            <p:cNvPr id="24" name="Oval 23">
              <a:extLst>
                <a:ext uri="{FF2B5EF4-FFF2-40B4-BE49-F238E27FC236}">
                  <a16:creationId xmlns:a16="http://schemas.microsoft.com/office/drawing/2014/main" id="{73E071CF-7A1F-47A5-9FB7-7B8C1D2141D3}"/>
                </a:ext>
              </a:extLst>
            </p:cNvPr>
            <p:cNvSpPr/>
            <p:nvPr/>
          </p:nvSpPr>
          <p:spPr>
            <a:xfrm>
              <a:off x="10305800" y="2292755"/>
              <a:ext cx="685156" cy="648072"/>
            </a:xfrm>
            <a:prstGeom prst="ellipse">
              <a:avLst/>
            </a:prstGeom>
            <a:solidFill>
              <a:srgbClr val="0070C0"/>
            </a:solidFill>
            <a:ln/>
          </p:spPr>
          <p:style>
            <a:lnRef idx="0">
              <a:schemeClr val="dk1"/>
            </a:lnRef>
            <a:fillRef idx="3">
              <a:schemeClr val="dk1"/>
            </a:fillRef>
            <a:effectRef idx="3">
              <a:schemeClr val="dk1"/>
            </a:effectRef>
            <a:fontRef idx="minor">
              <a:schemeClr val="lt1"/>
            </a:fontRef>
          </p:style>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27" name="Flowchart: Magnetic Disk 26">
              <a:extLst>
                <a:ext uri="{FF2B5EF4-FFF2-40B4-BE49-F238E27FC236}">
                  <a16:creationId xmlns:a16="http://schemas.microsoft.com/office/drawing/2014/main" id="{31E316B1-DFC9-4DF3-A1F9-4019333E0BE5}"/>
                </a:ext>
              </a:extLst>
            </p:cNvPr>
            <p:cNvSpPr/>
            <p:nvPr/>
          </p:nvSpPr>
          <p:spPr>
            <a:xfrm>
              <a:off x="9910836" y="5334067"/>
              <a:ext cx="1437783" cy="725815"/>
            </a:xfrm>
            <a:prstGeom prst="flowChartMagneticDisk">
              <a:avLst/>
            </a:prstGeom>
            <a:solidFill>
              <a:srgbClr val="262767"/>
            </a:solidFill>
            <a:ln w="25400" cap="flat" cmpd="sng" algn="ctr">
              <a:solidFill>
                <a:srgbClr val="262767">
                  <a:shade val="50000"/>
                </a:srgb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white"/>
                </a:solidFill>
                <a:effectLst/>
                <a:uLnTx/>
                <a:uFillTx/>
                <a:latin typeface="Segoe UI"/>
                <a:ea typeface="+mn-ea"/>
                <a:cs typeface="+mn-cs"/>
              </a:endParaRPr>
            </a:p>
          </p:txBody>
        </p:sp>
        <p:sp>
          <p:nvSpPr>
            <p:cNvPr id="28" name="Rectangle 27">
              <a:extLst>
                <a:ext uri="{FF2B5EF4-FFF2-40B4-BE49-F238E27FC236}">
                  <a16:creationId xmlns:a16="http://schemas.microsoft.com/office/drawing/2014/main" id="{808AA207-083E-4510-846A-5879D3CB5637}"/>
                </a:ext>
              </a:extLst>
            </p:cNvPr>
            <p:cNvSpPr/>
            <p:nvPr/>
          </p:nvSpPr>
          <p:spPr>
            <a:xfrm>
              <a:off x="10727574" y="4512618"/>
              <a:ext cx="1944216" cy="504056"/>
            </a:xfrm>
            <a:prstGeom prst="rect">
              <a:avLst/>
            </a:prstGeom>
            <a:solidFill>
              <a:schemeClr val="accent3">
                <a:lumMod val="50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a:ea typeface="+mn-ea"/>
                  <a:cs typeface="+mn-cs"/>
                </a:rPr>
                <a:t>Node JS</a:t>
              </a:r>
            </a:p>
          </p:txBody>
        </p:sp>
        <p:sp>
          <p:nvSpPr>
            <p:cNvPr id="40" name="Rectangle 39">
              <a:extLst>
                <a:ext uri="{FF2B5EF4-FFF2-40B4-BE49-F238E27FC236}">
                  <a16:creationId xmlns:a16="http://schemas.microsoft.com/office/drawing/2014/main" id="{4B8053B3-BE90-45A6-BAF3-D6F3960923DF}"/>
                </a:ext>
              </a:extLst>
            </p:cNvPr>
            <p:cNvSpPr/>
            <p:nvPr/>
          </p:nvSpPr>
          <p:spPr>
            <a:xfrm>
              <a:off x="11172877" y="3845527"/>
              <a:ext cx="1053611" cy="667090"/>
            </a:xfrm>
            <a:prstGeom prst="rect">
              <a:avLst/>
            </a:prstGeom>
            <a:solidFill>
              <a:srgbClr val="FFFF00"/>
            </a:solidFill>
            <a:ln/>
          </p:spPr>
          <p:style>
            <a:lnRef idx="0">
              <a:schemeClr val="accent3"/>
            </a:lnRef>
            <a:fillRef idx="3">
              <a:schemeClr val="accent3"/>
            </a:fillRef>
            <a:effectRef idx="3">
              <a:schemeClr val="accent3"/>
            </a:effectRef>
            <a:fontRef idx="minor">
              <a:schemeClr val="lt1"/>
            </a:fontRef>
          </p:style>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FF0000"/>
                  </a:solidFill>
                  <a:effectLst/>
                  <a:uLnTx/>
                  <a:uFillTx/>
                  <a:latin typeface="Segoe UI"/>
                  <a:ea typeface="+mn-ea"/>
                  <a:cs typeface="+mn-cs"/>
                </a:rPr>
                <a:t>JS Code</a:t>
              </a:r>
            </a:p>
          </p:txBody>
        </p:sp>
      </p:grpSp>
      <p:cxnSp>
        <p:nvCxnSpPr>
          <p:cNvPr id="4" name="Straight Arrow Connector 3">
            <a:extLst>
              <a:ext uri="{FF2B5EF4-FFF2-40B4-BE49-F238E27FC236}">
                <a16:creationId xmlns:a16="http://schemas.microsoft.com/office/drawing/2014/main" id="{6A1064CB-DB4E-4FF3-9F70-CFACB415A6F2}"/>
              </a:ext>
            </a:extLst>
          </p:cNvPr>
          <p:cNvCxnSpPr/>
          <p:nvPr/>
        </p:nvCxnSpPr>
        <p:spPr>
          <a:xfrm>
            <a:off x="3681759" y="3276160"/>
            <a:ext cx="522944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 name="Straight Arrow Connector 5">
            <a:extLst>
              <a:ext uri="{FF2B5EF4-FFF2-40B4-BE49-F238E27FC236}">
                <a16:creationId xmlns:a16="http://schemas.microsoft.com/office/drawing/2014/main" id="{AF1FE3D4-6597-4AA3-975A-855B5B874056}"/>
              </a:ext>
            </a:extLst>
          </p:cNvPr>
          <p:cNvCxnSpPr/>
          <p:nvPr/>
        </p:nvCxnSpPr>
        <p:spPr>
          <a:xfrm flipH="1">
            <a:off x="3681759" y="4066430"/>
            <a:ext cx="522944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1" name="TextBox 40">
            <a:extLst>
              <a:ext uri="{FF2B5EF4-FFF2-40B4-BE49-F238E27FC236}">
                <a16:creationId xmlns:a16="http://schemas.microsoft.com/office/drawing/2014/main" id="{B398B2C0-4B19-4F9E-8F0A-C91B841FD99D}"/>
              </a:ext>
            </a:extLst>
          </p:cNvPr>
          <p:cNvSpPr txBox="1"/>
          <p:nvPr/>
        </p:nvSpPr>
        <p:spPr>
          <a:xfrm>
            <a:off x="10734525" y="2224214"/>
            <a:ext cx="1362852" cy="1200329"/>
          </a:xfrm>
          <a:prstGeom prst="rect">
            <a:avLst/>
          </a:prstGeom>
          <a:noFill/>
        </p:spPr>
        <p:txBody>
          <a:bodyPr wrap="square">
            <a:spAutoFit/>
          </a:bodyPr>
          <a:lstStyle/>
          <a:p>
            <a:r>
              <a:rPr lang="en-US" dirty="0"/>
              <a:t>SAP Server Computer on cloud IP Address</a:t>
            </a:r>
          </a:p>
        </p:txBody>
      </p:sp>
      <p:cxnSp>
        <p:nvCxnSpPr>
          <p:cNvPr id="9" name="Straight Arrow Connector 8">
            <a:extLst>
              <a:ext uri="{FF2B5EF4-FFF2-40B4-BE49-F238E27FC236}">
                <a16:creationId xmlns:a16="http://schemas.microsoft.com/office/drawing/2014/main" id="{F7C66A2C-BA96-43D1-865A-26AA4E41685A}"/>
              </a:ext>
            </a:extLst>
          </p:cNvPr>
          <p:cNvCxnSpPr>
            <a:endCxn id="41" idx="1"/>
          </p:cNvCxnSpPr>
          <p:nvPr/>
        </p:nvCxnSpPr>
        <p:spPr>
          <a:xfrm flipV="1">
            <a:off x="10050178" y="2824379"/>
            <a:ext cx="684347" cy="4517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D267FEFE-0716-4A0F-9EAB-9576D05572F3}"/>
              </a:ext>
            </a:extLst>
          </p:cNvPr>
          <p:cNvSpPr txBox="1"/>
          <p:nvPr/>
        </p:nvSpPr>
        <p:spPr>
          <a:xfrm>
            <a:off x="10221296" y="5298851"/>
            <a:ext cx="1095021" cy="1077218"/>
          </a:xfrm>
          <a:prstGeom prst="rect">
            <a:avLst/>
          </a:prstGeom>
          <a:noFill/>
        </p:spPr>
        <p:txBody>
          <a:bodyPr wrap="square" rtlCol="0">
            <a:spAutoFit/>
          </a:bodyPr>
          <a:lstStyle/>
          <a:p>
            <a:r>
              <a:rPr lang="en-US" sz="1600" dirty="0"/>
              <a:t>ABAP</a:t>
            </a:r>
          </a:p>
          <a:p>
            <a:r>
              <a:rPr lang="en-US" sz="1600" dirty="0"/>
              <a:t>Java</a:t>
            </a:r>
          </a:p>
          <a:p>
            <a:r>
              <a:rPr lang="en-US" sz="1600" dirty="0"/>
              <a:t>,NET</a:t>
            </a:r>
          </a:p>
          <a:p>
            <a:r>
              <a:rPr lang="en-US" sz="1600" dirty="0"/>
              <a:t>Java Script</a:t>
            </a:r>
          </a:p>
        </p:txBody>
      </p:sp>
      <p:sp>
        <p:nvSpPr>
          <p:cNvPr id="43" name="Smiley Face 42">
            <a:extLst>
              <a:ext uri="{FF2B5EF4-FFF2-40B4-BE49-F238E27FC236}">
                <a16:creationId xmlns:a16="http://schemas.microsoft.com/office/drawing/2014/main" id="{FF0B751F-5A90-48F4-A98A-1BDC18643C0A}"/>
              </a:ext>
            </a:extLst>
          </p:cNvPr>
          <p:cNvSpPr/>
          <p:nvPr/>
        </p:nvSpPr>
        <p:spPr>
          <a:xfrm>
            <a:off x="304799" y="3507103"/>
            <a:ext cx="536867" cy="523084"/>
          </a:xfrm>
          <a:prstGeom prst="smileyFac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B10C1E82-3AA2-418E-A6BE-A892FA5DEE0E}"/>
              </a:ext>
            </a:extLst>
          </p:cNvPr>
          <p:cNvSpPr txBox="1"/>
          <p:nvPr/>
        </p:nvSpPr>
        <p:spPr>
          <a:xfrm>
            <a:off x="5227660" y="5581718"/>
            <a:ext cx="2134782" cy="923330"/>
          </a:xfrm>
          <a:prstGeom prst="rect">
            <a:avLst/>
          </a:prstGeom>
          <a:noFill/>
        </p:spPr>
        <p:txBody>
          <a:bodyPr wrap="square" rtlCol="0">
            <a:spAutoFit/>
          </a:bodyPr>
          <a:lstStyle/>
          <a:p>
            <a:pPr marL="457200" indent="-457200">
              <a:buAutoNum type="arabicPeriod"/>
            </a:pPr>
            <a:r>
              <a:rPr lang="en-US" dirty="0"/>
              <a:t>Form Submit</a:t>
            </a:r>
          </a:p>
          <a:p>
            <a:pPr marL="457200" indent="-457200">
              <a:buAutoNum type="arabicPeriod"/>
            </a:pPr>
            <a:r>
              <a:rPr lang="en-US" dirty="0"/>
              <a:t>HTTP Request </a:t>
            </a:r>
          </a:p>
          <a:p>
            <a:pPr marL="457200" indent="-457200">
              <a:buAutoNum type="arabicPeriod"/>
            </a:pPr>
            <a:r>
              <a:rPr lang="en-US" dirty="0"/>
              <a:t>Ajax Call</a:t>
            </a:r>
          </a:p>
        </p:txBody>
      </p:sp>
      <p:sp>
        <p:nvSpPr>
          <p:cNvPr id="11" name="Arrow: Down 10">
            <a:extLst>
              <a:ext uri="{FF2B5EF4-FFF2-40B4-BE49-F238E27FC236}">
                <a16:creationId xmlns:a16="http://schemas.microsoft.com/office/drawing/2014/main" id="{FC832917-BF06-416E-BC83-F40F6D594B87}"/>
              </a:ext>
            </a:extLst>
          </p:cNvPr>
          <p:cNvSpPr/>
          <p:nvPr/>
        </p:nvSpPr>
        <p:spPr>
          <a:xfrm>
            <a:off x="5927035" y="4761110"/>
            <a:ext cx="337930" cy="642900"/>
          </a:xfrm>
          <a:prstGeom prst="down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45" name="Footer Placeholder 45">
            <a:extLst>
              <a:ext uri="{FF2B5EF4-FFF2-40B4-BE49-F238E27FC236}">
                <a16:creationId xmlns:a16="http://schemas.microsoft.com/office/drawing/2014/main" id="{87CDC8FE-8C68-4615-AAE3-5A88481EE3CA}"/>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267030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Various Multimedia on the Web">
            <a:extLst>
              <a:ext uri="{FF2B5EF4-FFF2-40B4-BE49-F238E27FC236}">
                <a16:creationId xmlns:a16="http://schemas.microsoft.com/office/drawing/2014/main" id="{58D86390-3BC2-4BBE-BEDD-FB09D83FEC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3817" y="1107398"/>
            <a:ext cx="2727687" cy="2321603"/>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9915906"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Introduction to Multimedia Tags in HTML</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8598401" cy="3139321"/>
          </a:xfrm>
          <a:prstGeom prst="rect">
            <a:avLst/>
          </a:prstGeom>
          <a:noFill/>
        </p:spPr>
        <p:txBody>
          <a:bodyPr wrap="square" rtlCol="0">
            <a:spAutoFit/>
          </a:bodyPr>
          <a:lstStyle/>
          <a:p>
            <a:pPr algn="just"/>
            <a:r>
              <a:rPr lang="en-US" b="0" i="0" dirty="0">
                <a:solidFill>
                  <a:srgbClr val="000000"/>
                </a:solidFill>
                <a:effectLst/>
              </a:rPr>
              <a:t>Multimedia on the web is sound, music, videos, movies, and animations.</a:t>
            </a:r>
          </a:p>
          <a:p>
            <a:pPr algn="just"/>
            <a:endParaRPr lang="en-US" dirty="0">
              <a:solidFill>
                <a:srgbClr val="000000"/>
              </a:solidFill>
            </a:endParaRPr>
          </a:p>
          <a:p>
            <a:pPr algn="just"/>
            <a:r>
              <a:rPr lang="en-US" b="0" i="0" dirty="0">
                <a:solidFill>
                  <a:srgbClr val="000000"/>
                </a:solidFill>
                <a:effectLst/>
              </a:rPr>
              <a:t>Multimedia comes in many different formats. It can be almost anything you can hear or see, like images, music, sound, videos, records, films, animations, and more.</a:t>
            </a:r>
          </a:p>
          <a:p>
            <a:pPr algn="just"/>
            <a:endParaRPr lang="en-US" b="0" i="0" dirty="0">
              <a:solidFill>
                <a:srgbClr val="000000"/>
              </a:solidFill>
              <a:effectLst/>
            </a:endParaRPr>
          </a:p>
          <a:p>
            <a:pPr marL="285750" indent="-285750" algn="just">
              <a:buFont typeface="Arial" panose="020B0604020202020204" pitchFamily="34" charset="0"/>
              <a:buChar char="•"/>
            </a:pPr>
            <a:r>
              <a:rPr lang="en-US" i="0" dirty="0">
                <a:solidFill>
                  <a:srgbClr val="202124"/>
                </a:solidFill>
                <a:effectLst/>
                <a:latin typeface="Calibri (body)"/>
              </a:rPr>
              <a:t>HTML helps you to add multimedia files on your website by providing various multimedia tags. ... These tags include AUDIO, VIDEO, EMBED, and OBJECT. The AUDIO tag is used to display the audio file on the Web page, whereas the VIDEO tag is used to display the video files on the Web page. </a:t>
            </a:r>
            <a:r>
              <a:rPr lang="en-US" sz="1800" dirty="0">
                <a:latin typeface="Calibri (body)"/>
              </a:rPr>
              <a:t>To access the methods and properties of a UI Control, We cannot use the document object which is a plain HTML element object.</a:t>
            </a:r>
          </a:p>
          <a:p>
            <a:pPr marL="285750" indent="-285750">
              <a:buFont typeface="Arial" panose="020B0604020202020204" pitchFamily="34" charset="0"/>
              <a:buChar char="•"/>
            </a:pPr>
            <a:r>
              <a:rPr lang="en-US" sz="1800" dirty="0">
                <a:latin typeface="Calibri (body)"/>
              </a:rPr>
              <a:t>HTML Attributes Documentation at </a:t>
            </a:r>
            <a:r>
              <a:rPr lang="en-US" sz="1800" dirty="0">
                <a:latin typeface="Calibri (body)"/>
                <a:hlinkClick r:id="rId4"/>
              </a:rPr>
              <a:t>https://www.w3schools.com/html/html_media.asp</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4" name="Flowchart: Alternate Process 3">
            <a:extLst>
              <a:ext uri="{FF2B5EF4-FFF2-40B4-BE49-F238E27FC236}">
                <a16:creationId xmlns:a16="http://schemas.microsoft.com/office/drawing/2014/main" id="{EF0ED693-59A6-40B9-AF8B-A7C97DDB5477}"/>
              </a:ext>
            </a:extLst>
          </p:cNvPr>
          <p:cNvSpPr/>
          <p:nvPr/>
        </p:nvSpPr>
        <p:spPr>
          <a:xfrm>
            <a:off x="652668" y="4045225"/>
            <a:ext cx="1888435" cy="516835"/>
          </a:xfrm>
          <a:prstGeom prst="flowChartAlternateProcess">
            <a:avLst/>
          </a:prstGeom>
          <a:solidFill>
            <a:schemeClr val="accent2">
              <a:lumMod val="75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Video</a:t>
            </a:r>
          </a:p>
        </p:txBody>
      </p:sp>
      <p:sp>
        <p:nvSpPr>
          <p:cNvPr id="10" name="Flowchart: Alternate Process 9">
            <a:extLst>
              <a:ext uri="{FF2B5EF4-FFF2-40B4-BE49-F238E27FC236}">
                <a16:creationId xmlns:a16="http://schemas.microsoft.com/office/drawing/2014/main" id="{2C66338E-113D-4C4D-AC34-7E43102444F9}"/>
              </a:ext>
            </a:extLst>
          </p:cNvPr>
          <p:cNvSpPr/>
          <p:nvPr/>
        </p:nvSpPr>
        <p:spPr>
          <a:xfrm>
            <a:off x="652668" y="4850294"/>
            <a:ext cx="1888435" cy="516835"/>
          </a:xfrm>
          <a:prstGeom prst="flowChartAlternateProcess">
            <a:avLst/>
          </a:prstGeom>
          <a:solidFill>
            <a:schemeClr val="accent4">
              <a:lumMod val="75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Audio</a:t>
            </a:r>
          </a:p>
        </p:txBody>
      </p:sp>
      <p:sp>
        <p:nvSpPr>
          <p:cNvPr id="5" name="TextBox 4">
            <a:extLst>
              <a:ext uri="{FF2B5EF4-FFF2-40B4-BE49-F238E27FC236}">
                <a16:creationId xmlns:a16="http://schemas.microsoft.com/office/drawing/2014/main" id="{EB878C57-4AE7-4204-BDEC-120887A40505}"/>
              </a:ext>
            </a:extLst>
          </p:cNvPr>
          <p:cNvSpPr txBox="1"/>
          <p:nvPr/>
        </p:nvSpPr>
        <p:spPr>
          <a:xfrm>
            <a:off x="2773016" y="3980476"/>
            <a:ext cx="7404653" cy="646331"/>
          </a:xfrm>
          <a:prstGeom prst="rect">
            <a:avLst/>
          </a:prstGeom>
          <a:noFill/>
        </p:spPr>
        <p:txBody>
          <a:bodyPr wrap="square" rtlCol="0">
            <a:spAutoFit/>
          </a:bodyPr>
          <a:lstStyle/>
          <a:p>
            <a:r>
              <a:rPr lang="en-US" dirty="0"/>
              <a:t>The HTML </a:t>
            </a:r>
            <a:r>
              <a:rPr lang="en-US" b="1" dirty="0"/>
              <a:t>&lt;video&gt; </a:t>
            </a:r>
            <a:r>
              <a:rPr lang="en-US" dirty="0"/>
              <a:t>element is used to show a video on a web page.</a:t>
            </a:r>
          </a:p>
          <a:p>
            <a:r>
              <a:rPr lang="en-US" dirty="0"/>
              <a:t>The </a:t>
            </a:r>
            <a:r>
              <a:rPr lang="en-US" b="1" dirty="0"/>
              <a:t>controls </a:t>
            </a:r>
            <a:r>
              <a:rPr lang="en-US" dirty="0"/>
              <a:t>attribute adds  video controls, like play, pause, and volume.</a:t>
            </a:r>
            <a:endParaRPr lang="en-US" b="1" dirty="0"/>
          </a:p>
        </p:txBody>
      </p:sp>
      <p:sp>
        <p:nvSpPr>
          <p:cNvPr id="13" name="TextBox 12">
            <a:extLst>
              <a:ext uri="{FF2B5EF4-FFF2-40B4-BE49-F238E27FC236}">
                <a16:creationId xmlns:a16="http://schemas.microsoft.com/office/drawing/2014/main" id="{7E8C046A-6059-4EF2-B982-5956DF1098EF}"/>
              </a:ext>
            </a:extLst>
          </p:cNvPr>
          <p:cNvSpPr txBox="1"/>
          <p:nvPr/>
        </p:nvSpPr>
        <p:spPr>
          <a:xfrm>
            <a:off x="2773015" y="4785545"/>
            <a:ext cx="7404653" cy="646331"/>
          </a:xfrm>
          <a:prstGeom prst="rect">
            <a:avLst/>
          </a:prstGeom>
          <a:noFill/>
        </p:spPr>
        <p:txBody>
          <a:bodyPr wrap="square" rtlCol="0">
            <a:spAutoFit/>
          </a:bodyPr>
          <a:lstStyle/>
          <a:p>
            <a:r>
              <a:rPr lang="en-US" dirty="0"/>
              <a:t>The HTML </a:t>
            </a:r>
            <a:r>
              <a:rPr lang="en-US" b="1" dirty="0"/>
              <a:t>&lt;audio&gt; </a:t>
            </a:r>
            <a:r>
              <a:rPr lang="en-US" dirty="0"/>
              <a:t>element is used to play a audio file on a web page.</a:t>
            </a:r>
          </a:p>
          <a:p>
            <a:r>
              <a:rPr lang="en-US" dirty="0"/>
              <a:t>The </a:t>
            </a:r>
            <a:r>
              <a:rPr lang="en-US" b="1" dirty="0"/>
              <a:t>controls </a:t>
            </a:r>
            <a:r>
              <a:rPr lang="en-US" dirty="0"/>
              <a:t>attribute adds  video controls, like play, pause, and volume.</a:t>
            </a:r>
            <a:endParaRPr lang="en-US" b="1" dirty="0"/>
          </a:p>
        </p:txBody>
      </p:sp>
      <p:sp>
        <p:nvSpPr>
          <p:cNvPr id="17" name="Flowchart: Alternate Process 16">
            <a:extLst>
              <a:ext uri="{FF2B5EF4-FFF2-40B4-BE49-F238E27FC236}">
                <a16:creationId xmlns:a16="http://schemas.microsoft.com/office/drawing/2014/main" id="{F1C10684-539A-437C-B4B4-7303D208AE50}"/>
              </a:ext>
            </a:extLst>
          </p:cNvPr>
          <p:cNvSpPr/>
          <p:nvPr/>
        </p:nvSpPr>
        <p:spPr>
          <a:xfrm>
            <a:off x="652668" y="5655363"/>
            <a:ext cx="1888435" cy="516835"/>
          </a:xfrm>
          <a:prstGeom prst="flowChartAlternateProcess">
            <a:avLst/>
          </a:prstGeom>
          <a:solidFill>
            <a:schemeClr val="accent2">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You Tube</a:t>
            </a:r>
          </a:p>
        </p:txBody>
      </p:sp>
      <p:sp>
        <p:nvSpPr>
          <p:cNvPr id="19" name="TextBox 18">
            <a:extLst>
              <a:ext uri="{FF2B5EF4-FFF2-40B4-BE49-F238E27FC236}">
                <a16:creationId xmlns:a16="http://schemas.microsoft.com/office/drawing/2014/main" id="{C9C6971A-9C97-476B-B82C-9D78DB572698}"/>
              </a:ext>
            </a:extLst>
          </p:cNvPr>
          <p:cNvSpPr txBox="1"/>
          <p:nvPr/>
        </p:nvSpPr>
        <p:spPr>
          <a:xfrm>
            <a:off x="2773014" y="5590614"/>
            <a:ext cx="7404653" cy="923330"/>
          </a:xfrm>
          <a:prstGeom prst="rect">
            <a:avLst/>
          </a:prstGeom>
          <a:noFill/>
        </p:spPr>
        <p:txBody>
          <a:bodyPr wrap="square" rtlCol="0">
            <a:spAutoFit/>
          </a:bodyPr>
          <a:lstStyle/>
          <a:p>
            <a:r>
              <a:rPr lang="en-US" dirty="0"/>
              <a:t>This is the easiest way to embed videos in HTML.</a:t>
            </a:r>
          </a:p>
          <a:p>
            <a:r>
              <a:rPr lang="en-US" dirty="0"/>
              <a:t>The HTML &lt;iframe&gt; element is used to add YouTube videos in the web page.</a:t>
            </a:r>
          </a:p>
          <a:p>
            <a:r>
              <a:rPr lang="en-US" dirty="0"/>
              <a:t>We can also add complete websites to our web page using this tag.</a:t>
            </a:r>
          </a:p>
        </p:txBody>
      </p:sp>
    </p:spTree>
    <p:extLst>
      <p:ext uri="{BB962C8B-B14F-4D97-AF65-F5344CB8AC3E}">
        <p14:creationId xmlns:p14="http://schemas.microsoft.com/office/powerpoint/2010/main" val="1054233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8166619" cy="1477328"/>
          </a:xfrm>
          <a:prstGeom prst="rect">
            <a:avLst/>
          </a:prstGeom>
          <a:noFill/>
        </p:spPr>
        <p:txBody>
          <a:bodyPr wrap="square" rtlCol="0">
            <a:spAutoFit/>
          </a:bodyPr>
          <a:lstStyle/>
          <a:p>
            <a:r>
              <a:rPr lang="en-US" dirty="0"/>
              <a:t>Now we will add some media elements like audio and video in our web page using the multimedia tags like &lt;video&gt;, &lt;audio&gt;</a:t>
            </a:r>
          </a:p>
          <a:p>
            <a:endParaRPr lang="en-US" dirty="0"/>
          </a:p>
          <a:p>
            <a:r>
              <a:rPr lang="en-US" dirty="0"/>
              <a:t>Exercise Code:</a:t>
            </a:r>
          </a:p>
          <a:p>
            <a:pPr marL="285750" indent="-285750">
              <a:buFontTx/>
              <a:buChar char="-"/>
            </a:pPr>
            <a:r>
              <a:rPr lang="en-US" dirty="0">
                <a:hlinkClick r:id="rId3"/>
              </a:rPr>
              <a:t>index.html</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2050" name="Picture 2" descr="Computer and monitor of graphic animator creating video game, modeling motion, processing video file, using professional editor. vector illustration for graphic design, art, designer workplace concept Free Vector">
            <a:extLst>
              <a:ext uri="{FF2B5EF4-FFF2-40B4-BE49-F238E27FC236}">
                <a16:creationId xmlns:a16="http://schemas.microsoft.com/office/drawing/2014/main" id="{52C932A3-4B25-408C-A066-ECDDBE4535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6377" y="1651760"/>
            <a:ext cx="5962650" cy="3971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2716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972706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Introduction to Table element in HTML</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9379193" cy="2862322"/>
          </a:xfrm>
          <a:prstGeom prst="rect">
            <a:avLst/>
          </a:prstGeom>
          <a:noFill/>
        </p:spPr>
        <p:txBody>
          <a:bodyPr wrap="square" rtlCol="0">
            <a:spAutoFit/>
          </a:bodyPr>
          <a:lstStyle/>
          <a:p>
            <a:pPr marL="285750" indent="-285750" algn="just">
              <a:buFont typeface="Arial" panose="020B0604020202020204" pitchFamily="34" charset="0"/>
              <a:buChar char="•"/>
            </a:pPr>
            <a:r>
              <a:rPr lang="en-US" i="0" dirty="0">
                <a:solidFill>
                  <a:srgbClr val="000000"/>
                </a:solidFill>
                <a:effectLst/>
                <a:latin typeface="Calibri (body)"/>
              </a:rPr>
              <a:t>HTML tables allow web developers to arrange data into rows and columns.</a:t>
            </a:r>
          </a:p>
          <a:p>
            <a:pPr marL="285750" indent="-285750" algn="just">
              <a:buFont typeface="Arial" panose="020B0604020202020204" pitchFamily="34" charset="0"/>
              <a:buChar char="•"/>
            </a:pPr>
            <a:r>
              <a:rPr lang="en-US" i="0" dirty="0">
                <a:solidFill>
                  <a:srgbClr val="000000"/>
                </a:solidFill>
                <a:effectLst/>
                <a:latin typeface="Calibri (body)"/>
              </a:rPr>
              <a:t>A table in HTML consists of table cells inside rows and columns</a:t>
            </a:r>
            <a:br>
              <a:rPr lang="en-US" i="0" dirty="0">
                <a:solidFill>
                  <a:srgbClr val="000000"/>
                </a:solidFill>
                <a:effectLst/>
                <a:latin typeface="Calibri (body)"/>
              </a:rPr>
            </a:br>
            <a:r>
              <a:rPr lang="en-US" i="0" dirty="0">
                <a:solidFill>
                  <a:srgbClr val="000000"/>
                </a:solidFill>
                <a:effectLst/>
                <a:latin typeface="Calibri (body)"/>
              </a:rPr>
              <a:t>A simple HTML table, containing two columns and two rows</a:t>
            </a:r>
            <a:endParaRPr kumimoji="0" lang="en-US" altLang="en-US" i="0" u="none" strike="noStrike" cap="none" normalizeH="0" baseline="0" dirty="0">
              <a:ln>
                <a:noFill/>
              </a:ln>
              <a:solidFill>
                <a:schemeClr val="tx1"/>
              </a:solidFill>
              <a:effectLst/>
              <a:latin typeface="Calibri (body)"/>
            </a:endParaRPr>
          </a:p>
          <a:p>
            <a:pPr marL="285750" indent="-285750" algn="just">
              <a:buFont typeface="Arial" panose="020B0604020202020204" pitchFamily="34" charset="0"/>
              <a:buChar char="•"/>
            </a:pPr>
            <a:r>
              <a:rPr kumimoji="0" lang="en-US" altLang="en-US" i="0" u="none" strike="noStrike" cap="none" normalizeH="0" baseline="0" dirty="0">
                <a:ln>
                  <a:noFill/>
                </a:ln>
                <a:solidFill>
                  <a:srgbClr val="000000"/>
                </a:solidFill>
                <a:effectLst/>
                <a:latin typeface="Calibri (body)"/>
              </a:rPr>
              <a:t>The  &lt;table&gt; tag defines an HTML table.</a:t>
            </a:r>
            <a:r>
              <a:rPr kumimoji="0" lang="en-US" altLang="en-US" i="0" u="none" strike="noStrike" cap="none" normalizeH="0" baseline="0" dirty="0">
                <a:ln>
                  <a:noFill/>
                </a:ln>
                <a:solidFill>
                  <a:schemeClr val="tx1"/>
                </a:solidFill>
                <a:effectLst/>
                <a:latin typeface="Calibri (body)"/>
              </a:rPr>
              <a:t> </a:t>
            </a:r>
          </a:p>
          <a:p>
            <a:pPr marL="285750" indent="-285750" algn="just">
              <a:buFont typeface="Arial" panose="020B0604020202020204" pitchFamily="34" charset="0"/>
              <a:buChar char="•"/>
            </a:pPr>
            <a:r>
              <a:rPr kumimoji="0" lang="en-US" altLang="en-US" i="0" u="none" strike="noStrike" cap="none" normalizeH="0" baseline="0" dirty="0">
                <a:ln>
                  <a:noFill/>
                </a:ln>
                <a:solidFill>
                  <a:srgbClr val="000000"/>
                </a:solidFill>
                <a:effectLst/>
                <a:latin typeface="Calibri (body)"/>
              </a:rPr>
              <a:t>An HTML table consists of one &lt;table&gt; element and one or more </a:t>
            </a:r>
            <a:r>
              <a:rPr lang="en-US" altLang="en-US" dirty="0">
                <a:latin typeface="Calibri (body)"/>
              </a:rPr>
              <a:t>&lt;tr&gt;</a:t>
            </a:r>
            <a:r>
              <a:rPr kumimoji="0" lang="en-US" altLang="en-US" i="0" u="none" strike="noStrike" cap="none" normalizeH="0" baseline="0" dirty="0">
                <a:ln>
                  <a:noFill/>
                </a:ln>
                <a:solidFill>
                  <a:srgbClr val="000000"/>
                </a:solidFill>
                <a:effectLst/>
                <a:latin typeface="Calibri (body)"/>
              </a:rPr>
              <a:t>, </a:t>
            </a:r>
            <a:r>
              <a:rPr lang="en-US" altLang="en-US" dirty="0">
                <a:latin typeface="Calibri (body)"/>
              </a:rPr>
              <a:t>&lt;th&gt;</a:t>
            </a:r>
            <a:r>
              <a:rPr kumimoji="0" lang="en-US" altLang="en-US" i="0" u="none" strike="noStrike" cap="none" normalizeH="0" baseline="0" dirty="0">
                <a:ln>
                  <a:noFill/>
                </a:ln>
                <a:solidFill>
                  <a:srgbClr val="000000"/>
                </a:solidFill>
                <a:effectLst/>
                <a:latin typeface="Calibri (body)"/>
              </a:rPr>
              <a:t>, and </a:t>
            </a:r>
            <a:r>
              <a:rPr lang="en-US" altLang="en-US" dirty="0">
                <a:latin typeface="Calibri (body)"/>
              </a:rPr>
              <a:t>&lt;td&gt;</a:t>
            </a:r>
            <a:r>
              <a:rPr kumimoji="0" lang="en-US" altLang="en-US" i="0" u="none" strike="noStrike" cap="none" normalizeH="0" baseline="0" dirty="0">
                <a:ln>
                  <a:noFill/>
                </a:ln>
                <a:solidFill>
                  <a:srgbClr val="000000"/>
                </a:solidFill>
                <a:effectLst/>
                <a:latin typeface="Calibri (body)"/>
              </a:rPr>
              <a:t> elements.</a:t>
            </a:r>
            <a:r>
              <a:rPr kumimoji="0" lang="en-US" altLang="en-US" i="0" u="none" strike="noStrike" cap="none" normalizeH="0" baseline="0" dirty="0">
                <a:ln>
                  <a:noFill/>
                </a:ln>
                <a:solidFill>
                  <a:schemeClr val="tx1"/>
                </a:solidFill>
                <a:effectLst/>
                <a:latin typeface="Calibri (body)"/>
              </a:rPr>
              <a:t> </a:t>
            </a:r>
          </a:p>
          <a:p>
            <a:pPr marL="285750" indent="-285750" algn="just">
              <a:buFont typeface="Arial" panose="020B0604020202020204" pitchFamily="34" charset="0"/>
              <a:buChar char="•"/>
            </a:pPr>
            <a:r>
              <a:rPr lang="en-US" i="0" dirty="0">
                <a:solidFill>
                  <a:srgbClr val="000000"/>
                </a:solidFill>
                <a:effectLst/>
                <a:latin typeface="Calibri (body)"/>
              </a:rPr>
              <a:t>The &lt;tr&gt; element defines a table row, the &lt;th&gt; element defines a table header, and the &lt;td&gt; element defines a table cell.</a:t>
            </a:r>
          </a:p>
          <a:p>
            <a:pPr marL="285750" indent="-285750" algn="just">
              <a:buFont typeface="Arial" panose="020B0604020202020204" pitchFamily="34" charset="0"/>
              <a:buChar char="•"/>
            </a:pPr>
            <a:r>
              <a:rPr lang="en-US" i="0" dirty="0">
                <a:solidFill>
                  <a:srgbClr val="000000"/>
                </a:solidFill>
                <a:effectLst/>
                <a:latin typeface="Calibri (body)"/>
              </a:rPr>
              <a:t>An HTML table may also include </a:t>
            </a:r>
            <a:r>
              <a:rPr lang="en-US" dirty="0">
                <a:latin typeface="Calibri (body)"/>
              </a:rPr>
              <a:t>&lt;caption&gt;</a:t>
            </a:r>
            <a:r>
              <a:rPr lang="en-US" i="0" dirty="0">
                <a:solidFill>
                  <a:srgbClr val="000000"/>
                </a:solidFill>
                <a:effectLst/>
                <a:latin typeface="Calibri (body)"/>
              </a:rPr>
              <a:t> </a:t>
            </a:r>
            <a:r>
              <a:rPr lang="en-US" dirty="0">
                <a:latin typeface="Calibri (body)"/>
              </a:rPr>
              <a:t>&lt;colgroup&gt;</a:t>
            </a:r>
            <a:r>
              <a:rPr lang="en-US" dirty="0">
                <a:solidFill>
                  <a:srgbClr val="000000"/>
                </a:solidFill>
                <a:latin typeface="Calibri (body)"/>
              </a:rPr>
              <a:t>,</a:t>
            </a:r>
            <a:r>
              <a:rPr lang="en-US" i="0" dirty="0">
                <a:solidFill>
                  <a:srgbClr val="000000"/>
                </a:solidFill>
                <a:effectLst/>
                <a:latin typeface="Calibri (body)"/>
              </a:rPr>
              <a:t> </a:t>
            </a:r>
            <a:r>
              <a:rPr lang="en-US" dirty="0">
                <a:latin typeface="Calibri (body)"/>
              </a:rPr>
              <a:t>&lt;thead&gt;</a:t>
            </a:r>
            <a:r>
              <a:rPr lang="en-US" i="0" dirty="0">
                <a:solidFill>
                  <a:srgbClr val="000000"/>
                </a:solidFill>
                <a:effectLst/>
                <a:latin typeface="Calibri (body)"/>
              </a:rPr>
              <a:t>, </a:t>
            </a:r>
            <a:r>
              <a:rPr lang="en-US" dirty="0">
                <a:latin typeface="Calibri (body)"/>
              </a:rPr>
              <a:t>&lt;tfoot&gt;</a:t>
            </a:r>
            <a:r>
              <a:rPr lang="en-US" i="0" dirty="0">
                <a:solidFill>
                  <a:srgbClr val="000000"/>
                </a:solidFill>
                <a:effectLst/>
                <a:latin typeface="Calibri (body)"/>
              </a:rPr>
              <a:t>, and </a:t>
            </a:r>
            <a:r>
              <a:rPr lang="en-US" dirty="0">
                <a:latin typeface="Calibri (body)"/>
              </a:rPr>
              <a:t>&lt;tbody&gt; </a:t>
            </a:r>
            <a:r>
              <a:rPr lang="en-US" i="0" dirty="0">
                <a:solidFill>
                  <a:srgbClr val="000000"/>
                </a:solidFill>
                <a:effectLst/>
                <a:latin typeface="Calibri (body)"/>
              </a:rPr>
              <a:t>elements.</a:t>
            </a:r>
          </a:p>
          <a:p>
            <a:pPr marL="285750" indent="-285750" algn="just">
              <a:buFont typeface="Arial" panose="020B0604020202020204" pitchFamily="34" charset="0"/>
              <a:buChar char="•"/>
            </a:pPr>
            <a:r>
              <a:rPr kumimoji="0" lang="en-US" altLang="en-US" b="0" i="0" u="none" strike="noStrike" cap="none" normalizeH="0" baseline="0" dirty="0">
                <a:ln>
                  <a:noFill/>
                </a:ln>
                <a:effectLst/>
                <a:latin typeface="Calibri (body)"/>
              </a:rPr>
              <a:t>By default, the text in &lt;th&gt; elements are bold and centered, but you can change that with CSS. </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3074" name="Picture 2" descr="HTML Tables - MEGATEK ICT ACADEMY">
            <a:extLst>
              <a:ext uri="{FF2B5EF4-FFF2-40B4-BE49-F238E27FC236}">
                <a16:creationId xmlns:a16="http://schemas.microsoft.com/office/drawing/2014/main" id="{EEBD2053-4CE9-40DC-88B6-AAA259C845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3932" y="4022966"/>
            <a:ext cx="4672556" cy="22883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7435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preadsheets concept illustration Free Vector">
            <a:extLst>
              <a:ext uri="{FF2B5EF4-FFF2-40B4-BE49-F238E27FC236}">
                <a16:creationId xmlns:a16="http://schemas.microsoft.com/office/drawing/2014/main" id="{CE303620-7893-4843-9C8F-4C90B0ACB0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6930" y="1425420"/>
            <a:ext cx="3885786" cy="3885786"/>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5" y="779089"/>
            <a:ext cx="6735384" cy="1477328"/>
          </a:xfrm>
          <a:prstGeom prst="rect">
            <a:avLst/>
          </a:prstGeom>
          <a:noFill/>
        </p:spPr>
        <p:txBody>
          <a:bodyPr wrap="square" rtlCol="0">
            <a:spAutoFit/>
          </a:bodyPr>
          <a:lstStyle/>
          <a:p>
            <a:r>
              <a:rPr lang="en-US" dirty="0"/>
              <a:t>Now we will create a Simple table using the html &lt;table&gt; tag and will also add some demo data to the table using the &lt;tr&gt; and &lt;td&gt; tags.</a:t>
            </a:r>
          </a:p>
          <a:p>
            <a:endParaRPr lang="en-US" dirty="0"/>
          </a:p>
          <a:p>
            <a:r>
              <a:rPr lang="en-US" dirty="0"/>
              <a:t>Exercise Code:</a:t>
            </a:r>
          </a:p>
          <a:p>
            <a:pPr marL="285750" indent="-285750">
              <a:buFontTx/>
              <a:buChar char="-"/>
            </a:pPr>
            <a:r>
              <a:rPr lang="en-US" dirty="0">
                <a:hlinkClick r:id="rId4"/>
              </a:rPr>
              <a:t>index.html</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194522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1A1AC3D-9EA0-4F27-B163-1CB6428C48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47652" y="1700834"/>
            <a:ext cx="3576453" cy="3576453"/>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Introduction to CSS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8564183" cy="2583912"/>
          </a:xfrm>
          <a:prstGeom prst="rect">
            <a:avLst/>
          </a:prstGeom>
          <a:noFill/>
        </p:spPr>
        <p:txBody>
          <a:bodyPr wrap="square" rtlCol="0">
            <a:spAutoFit/>
          </a:bodyPr>
          <a:lstStyle/>
          <a:p>
            <a:pPr marL="285750" indent="-285750" algn="l">
              <a:lnSpc>
                <a:spcPct val="130000"/>
              </a:lnSpc>
              <a:buFont typeface="Wingdings" panose="05000000000000000000" pitchFamily="2" charset="2"/>
              <a:buChar char="§"/>
            </a:pPr>
            <a:r>
              <a:rPr lang="en-US" b="0" i="0" dirty="0">
                <a:solidFill>
                  <a:srgbClr val="000000"/>
                </a:solidFill>
                <a:effectLst/>
              </a:rPr>
              <a:t>CSS Stands for Cascading Style Sheets</a:t>
            </a:r>
          </a:p>
          <a:p>
            <a:pPr marL="285750" indent="-285750" algn="l">
              <a:lnSpc>
                <a:spcPct val="130000"/>
              </a:lnSpc>
              <a:buFont typeface="Wingdings" panose="05000000000000000000" pitchFamily="2" charset="2"/>
              <a:buChar char="§"/>
            </a:pPr>
            <a:r>
              <a:rPr lang="en-US" dirty="0">
                <a:solidFill>
                  <a:srgbClr val="000000"/>
                </a:solidFill>
              </a:rPr>
              <a:t>CSS describes how HTML elements are to be displayed on screen, paper, or in other media.</a:t>
            </a:r>
          </a:p>
          <a:p>
            <a:pPr marL="285750" indent="-285750" algn="l">
              <a:lnSpc>
                <a:spcPct val="130000"/>
              </a:lnSpc>
              <a:buFont typeface="Wingdings" panose="05000000000000000000" pitchFamily="2" charset="2"/>
              <a:buChar char="§"/>
            </a:pPr>
            <a:r>
              <a:rPr lang="en-US" b="0" i="0" dirty="0">
                <a:solidFill>
                  <a:srgbClr val="000000"/>
                </a:solidFill>
                <a:effectLst/>
              </a:rPr>
              <a:t>C</a:t>
            </a:r>
            <a:r>
              <a:rPr lang="en-US" dirty="0">
                <a:solidFill>
                  <a:srgbClr val="000000"/>
                </a:solidFill>
              </a:rPr>
              <a:t>SS saves a lot of work. It can control the layout of multiple web pages all at once.</a:t>
            </a:r>
          </a:p>
          <a:p>
            <a:pPr marL="285750" indent="-285750" algn="l">
              <a:lnSpc>
                <a:spcPct val="130000"/>
              </a:lnSpc>
              <a:buFont typeface="Wingdings" panose="05000000000000000000" pitchFamily="2" charset="2"/>
              <a:buChar char="§"/>
            </a:pPr>
            <a:r>
              <a:rPr lang="en-US" b="0" i="0" dirty="0">
                <a:solidFill>
                  <a:srgbClr val="000000"/>
                </a:solidFill>
                <a:effectLst/>
              </a:rPr>
              <a:t>External stylesheet are stored in CSS file.</a:t>
            </a:r>
            <a:endParaRPr lang="en-US" dirty="0">
              <a:solidFill>
                <a:srgbClr val="000000"/>
              </a:solidFill>
            </a:endParaRPr>
          </a:p>
          <a:p>
            <a:pPr marL="285750" indent="-285750" algn="l">
              <a:lnSpc>
                <a:spcPct val="130000"/>
              </a:lnSpc>
              <a:buFont typeface="Wingdings" panose="05000000000000000000" pitchFamily="2" charset="2"/>
              <a:buChar char="§"/>
            </a:pPr>
            <a:r>
              <a:rPr lang="en-US" b="0" i="0" dirty="0">
                <a:solidFill>
                  <a:srgbClr val="000000"/>
                </a:solidFill>
                <a:effectLst/>
              </a:rPr>
              <a:t>We need CSS because </a:t>
            </a:r>
            <a:r>
              <a:rPr lang="en-US" dirty="0"/>
              <a:t>HTML can only generate static content w/o coloring, formatting, borders, beautification. </a:t>
            </a:r>
            <a:endParaRPr lang="en-US" b="0" i="0" dirty="0">
              <a:solidFill>
                <a:srgbClr val="000000"/>
              </a:solidFill>
              <a:effectLst/>
            </a:endParaRP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7" name="Picture 4" descr="CSS - Wikipedia">
            <a:extLst>
              <a:ext uri="{FF2B5EF4-FFF2-40B4-BE49-F238E27FC236}">
                <a16:creationId xmlns:a16="http://schemas.microsoft.com/office/drawing/2014/main" id="{8CF23E18-B9FF-4C80-B7A3-40E9CA7B160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730409" y="209996"/>
            <a:ext cx="1198782" cy="1691293"/>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86882DF2-2D19-48DA-B7FC-0C73E299C04D}"/>
              </a:ext>
            </a:extLst>
          </p:cNvPr>
          <p:cNvGrpSpPr/>
          <p:nvPr/>
        </p:nvGrpSpPr>
        <p:grpSpPr>
          <a:xfrm>
            <a:off x="261764" y="3429000"/>
            <a:ext cx="8171873" cy="3240360"/>
            <a:chOff x="261764" y="3274461"/>
            <a:chExt cx="8171873" cy="3394899"/>
          </a:xfrm>
        </p:grpSpPr>
        <p:grpSp>
          <p:nvGrpSpPr>
            <p:cNvPr id="10" name="Group 9">
              <a:extLst>
                <a:ext uri="{FF2B5EF4-FFF2-40B4-BE49-F238E27FC236}">
                  <a16:creationId xmlns:a16="http://schemas.microsoft.com/office/drawing/2014/main" id="{B358EB8A-3573-41CE-8170-1474CF6361B0}"/>
                </a:ext>
              </a:extLst>
            </p:cNvPr>
            <p:cNvGrpSpPr/>
            <p:nvPr/>
          </p:nvGrpSpPr>
          <p:grpSpPr>
            <a:xfrm>
              <a:off x="261764" y="3836284"/>
              <a:ext cx="8171873" cy="2833076"/>
              <a:chOff x="1002037" y="1919912"/>
              <a:chExt cx="7837549" cy="3360146"/>
            </a:xfrm>
          </p:grpSpPr>
          <p:grpSp>
            <p:nvGrpSpPr>
              <p:cNvPr id="18" name="Group 17">
                <a:extLst>
                  <a:ext uri="{FF2B5EF4-FFF2-40B4-BE49-F238E27FC236}">
                    <a16:creationId xmlns:a16="http://schemas.microsoft.com/office/drawing/2014/main" id="{4F5EC2D5-58CC-4BA0-8A41-12643D3E2E28}"/>
                  </a:ext>
                </a:extLst>
              </p:cNvPr>
              <p:cNvGrpSpPr/>
              <p:nvPr/>
            </p:nvGrpSpPr>
            <p:grpSpPr>
              <a:xfrm>
                <a:off x="1002037" y="1919912"/>
                <a:ext cx="3049507" cy="3356245"/>
                <a:chOff x="937269" y="1398245"/>
                <a:chExt cx="4457057" cy="4905375"/>
              </a:xfrm>
            </p:grpSpPr>
            <p:sp>
              <p:nvSpPr>
                <p:cNvPr id="34" name="Freeform 6">
                  <a:extLst>
                    <a:ext uri="{FF2B5EF4-FFF2-40B4-BE49-F238E27FC236}">
                      <a16:creationId xmlns:a16="http://schemas.microsoft.com/office/drawing/2014/main" id="{EECDCC66-D4D3-4757-94DE-CA7AD589E2F8}"/>
                    </a:ext>
                  </a:extLst>
                </p:cNvPr>
                <p:cNvSpPr>
                  <a:spLocks/>
                </p:cNvSpPr>
                <p:nvPr/>
              </p:nvSpPr>
              <p:spPr bwMode="auto">
                <a:xfrm>
                  <a:off x="1210903" y="3186368"/>
                  <a:ext cx="774700" cy="606425"/>
                </a:xfrm>
                <a:custGeom>
                  <a:avLst/>
                  <a:gdLst>
                    <a:gd name="T0" fmla="*/ 1075 w 1463"/>
                    <a:gd name="T1" fmla="*/ 1144 h 1144"/>
                    <a:gd name="T2" fmla="*/ 1463 w 1463"/>
                    <a:gd name="T3" fmla="*/ 0 h 1144"/>
                    <a:gd name="T4" fmla="*/ 0 w 1463"/>
                    <a:gd name="T5" fmla="*/ 0 h 1144"/>
                    <a:gd name="T6" fmla="*/ 1075 w 1463"/>
                    <a:gd name="T7" fmla="*/ 1144 h 1144"/>
                  </a:gdLst>
                  <a:ahLst/>
                  <a:cxnLst>
                    <a:cxn ang="0">
                      <a:pos x="T0" y="T1"/>
                    </a:cxn>
                    <a:cxn ang="0">
                      <a:pos x="T2" y="T3"/>
                    </a:cxn>
                    <a:cxn ang="0">
                      <a:pos x="T4" y="T5"/>
                    </a:cxn>
                    <a:cxn ang="0">
                      <a:pos x="T6" y="T7"/>
                    </a:cxn>
                  </a:cxnLst>
                  <a:rect l="0" t="0" r="r" b="b"/>
                  <a:pathLst>
                    <a:path w="1463" h="1144">
                      <a:moveTo>
                        <a:pt x="1075" y="1144"/>
                      </a:moveTo>
                      <a:lnTo>
                        <a:pt x="1463" y="0"/>
                      </a:lnTo>
                      <a:lnTo>
                        <a:pt x="0" y="0"/>
                      </a:lnTo>
                      <a:lnTo>
                        <a:pt x="1075" y="1144"/>
                      </a:lnTo>
                      <a:close/>
                    </a:path>
                  </a:pathLst>
                </a:custGeom>
                <a:gradFill>
                  <a:gsLst>
                    <a:gs pos="3000">
                      <a:schemeClr val="accent1">
                        <a:lumMod val="50000"/>
                      </a:schemeClr>
                    </a:gs>
                    <a:gs pos="100000">
                      <a:schemeClr val="accent1">
                        <a:lumMod val="50000"/>
                      </a:schemeClr>
                    </a:gs>
                  </a:gsLst>
                  <a:lin ang="0" scaled="1"/>
                </a:gradFill>
                <a:ln>
                  <a:noFill/>
                </a:ln>
              </p:spPr>
              <p:txBody>
                <a:bodyPr vert="horz" wrap="square" lIns="68598" tIns="34299" rIns="68598" bIns="34299" numCol="1" anchor="t" anchorCtr="0" compatLnSpc="1">
                  <a:prstTxWarp prst="textNoShape">
                    <a:avLst/>
                  </a:prstTxWarp>
                </a:bodyPr>
                <a:lstStyle/>
                <a:p>
                  <a:endParaRPr lang="en-US" sz="1800" dirty="0"/>
                </a:p>
              </p:txBody>
            </p:sp>
            <p:sp>
              <p:nvSpPr>
                <p:cNvPr id="35" name="Freeform 5">
                  <a:extLst>
                    <a:ext uri="{FF2B5EF4-FFF2-40B4-BE49-F238E27FC236}">
                      <a16:creationId xmlns:a16="http://schemas.microsoft.com/office/drawing/2014/main" id="{4EFD56E9-76BB-468F-B9A6-85AAB480CBC7}"/>
                    </a:ext>
                  </a:extLst>
                </p:cNvPr>
                <p:cNvSpPr>
                  <a:spLocks/>
                </p:cNvSpPr>
                <p:nvPr/>
              </p:nvSpPr>
              <p:spPr bwMode="auto">
                <a:xfrm>
                  <a:off x="937269" y="1398245"/>
                  <a:ext cx="4418013" cy="4905375"/>
                </a:xfrm>
                <a:custGeom>
                  <a:avLst/>
                  <a:gdLst>
                    <a:gd name="T0" fmla="*/ 3027 w 8349"/>
                    <a:gd name="T1" fmla="*/ 0 h 9270"/>
                    <a:gd name="T2" fmla="*/ 8349 w 8349"/>
                    <a:gd name="T3" fmla="*/ 0 h 9270"/>
                    <a:gd name="T4" fmla="*/ 5438 w 8349"/>
                    <a:gd name="T5" fmla="*/ 9270 h 9270"/>
                    <a:gd name="T6" fmla="*/ 0 w 8349"/>
                    <a:gd name="T7" fmla="*/ 9270 h 9270"/>
                    <a:gd name="T8" fmla="*/ 3027 w 8349"/>
                    <a:gd name="T9" fmla="*/ 0 h 9270"/>
                  </a:gdLst>
                  <a:ahLst/>
                  <a:cxnLst>
                    <a:cxn ang="0">
                      <a:pos x="T0" y="T1"/>
                    </a:cxn>
                    <a:cxn ang="0">
                      <a:pos x="T2" y="T3"/>
                    </a:cxn>
                    <a:cxn ang="0">
                      <a:pos x="T4" y="T5"/>
                    </a:cxn>
                    <a:cxn ang="0">
                      <a:pos x="T6" y="T7"/>
                    </a:cxn>
                    <a:cxn ang="0">
                      <a:pos x="T8" y="T9"/>
                    </a:cxn>
                  </a:cxnLst>
                  <a:rect l="0" t="0" r="r" b="b"/>
                  <a:pathLst>
                    <a:path w="8349" h="9270">
                      <a:moveTo>
                        <a:pt x="3027" y="0"/>
                      </a:moveTo>
                      <a:lnTo>
                        <a:pt x="8349" y="0"/>
                      </a:lnTo>
                      <a:lnTo>
                        <a:pt x="5438" y="9270"/>
                      </a:lnTo>
                      <a:lnTo>
                        <a:pt x="0" y="9270"/>
                      </a:lnTo>
                      <a:lnTo>
                        <a:pt x="3027" y="0"/>
                      </a:lnTo>
                      <a:close/>
                    </a:path>
                  </a:pathLst>
                </a:custGeom>
                <a:gradFill>
                  <a:gsLst>
                    <a:gs pos="62808">
                      <a:schemeClr val="tx1">
                        <a:lumMod val="50000"/>
                        <a:lumOff val="50000"/>
                        <a:alpha val="64000"/>
                      </a:schemeClr>
                    </a:gs>
                    <a:gs pos="34000">
                      <a:schemeClr val="tx1">
                        <a:lumMod val="50000"/>
                        <a:lumOff val="50000"/>
                        <a:alpha val="45000"/>
                      </a:schemeClr>
                    </a:gs>
                    <a:gs pos="0">
                      <a:srgbClr val="DCE1E7"/>
                    </a:gs>
                    <a:gs pos="82000">
                      <a:srgbClr val="DCE1E7"/>
                    </a:gs>
                  </a:gsLst>
                  <a:lin ang="5400000" scaled="1"/>
                </a:gradFill>
                <a:ln>
                  <a:noFill/>
                </a:ln>
              </p:spPr>
              <p:txBody>
                <a:bodyPr vert="horz" wrap="square" lIns="68598" tIns="34299" rIns="68598" bIns="34299" numCol="1" anchor="t" anchorCtr="0" compatLnSpc="1">
                  <a:prstTxWarp prst="textNoShape">
                    <a:avLst/>
                  </a:prstTxWarp>
                </a:bodyPr>
                <a:lstStyle/>
                <a:p>
                  <a:endParaRPr lang="en-US" sz="1800" dirty="0"/>
                </a:p>
              </p:txBody>
            </p:sp>
            <p:sp>
              <p:nvSpPr>
                <p:cNvPr id="36" name="Freeform 5">
                  <a:extLst>
                    <a:ext uri="{FF2B5EF4-FFF2-40B4-BE49-F238E27FC236}">
                      <a16:creationId xmlns:a16="http://schemas.microsoft.com/office/drawing/2014/main" id="{7872520C-1B2C-4B93-9848-0721DE0CBF3F}"/>
                    </a:ext>
                  </a:extLst>
                </p:cNvPr>
                <p:cNvSpPr>
                  <a:spLocks/>
                </p:cNvSpPr>
                <p:nvPr/>
              </p:nvSpPr>
              <p:spPr bwMode="auto">
                <a:xfrm>
                  <a:off x="976313" y="1398245"/>
                  <a:ext cx="4418013" cy="4905374"/>
                </a:xfrm>
                <a:custGeom>
                  <a:avLst/>
                  <a:gdLst>
                    <a:gd name="T0" fmla="*/ 3027 w 8349"/>
                    <a:gd name="T1" fmla="*/ 0 h 9270"/>
                    <a:gd name="T2" fmla="*/ 8349 w 8349"/>
                    <a:gd name="T3" fmla="*/ 0 h 9270"/>
                    <a:gd name="T4" fmla="*/ 5438 w 8349"/>
                    <a:gd name="T5" fmla="*/ 9270 h 9270"/>
                    <a:gd name="T6" fmla="*/ 0 w 8349"/>
                    <a:gd name="T7" fmla="*/ 9270 h 9270"/>
                    <a:gd name="T8" fmla="*/ 3027 w 8349"/>
                    <a:gd name="T9" fmla="*/ 0 h 9270"/>
                  </a:gdLst>
                  <a:ahLst/>
                  <a:cxnLst>
                    <a:cxn ang="0">
                      <a:pos x="T0" y="T1"/>
                    </a:cxn>
                    <a:cxn ang="0">
                      <a:pos x="T2" y="T3"/>
                    </a:cxn>
                    <a:cxn ang="0">
                      <a:pos x="T4" y="T5"/>
                    </a:cxn>
                    <a:cxn ang="0">
                      <a:pos x="T6" y="T7"/>
                    </a:cxn>
                    <a:cxn ang="0">
                      <a:pos x="T8" y="T9"/>
                    </a:cxn>
                  </a:cxnLst>
                  <a:rect l="0" t="0" r="r" b="b"/>
                  <a:pathLst>
                    <a:path w="8349" h="9270">
                      <a:moveTo>
                        <a:pt x="3027" y="0"/>
                      </a:moveTo>
                      <a:lnTo>
                        <a:pt x="8349" y="0"/>
                      </a:lnTo>
                      <a:lnTo>
                        <a:pt x="5438" y="9270"/>
                      </a:lnTo>
                      <a:lnTo>
                        <a:pt x="0" y="9270"/>
                      </a:lnTo>
                      <a:lnTo>
                        <a:pt x="3027" y="0"/>
                      </a:lnTo>
                      <a:close/>
                    </a:path>
                  </a:pathLst>
                </a:custGeom>
                <a:gradFill flip="none" rotWithShape="1">
                  <a:gsLst>
                    <a:gs pos="11000">
                      <a:srgbClr val="E5E8ED"/>
                    </a:gs>
                    <a:gs pos="0">
                      <a:srgbClr val="E6E9EE"/>
                    </a:gs>
                    <a:gs pos="100000">
                      <a:srgbClr val="E5E8ED"/>
                    </a:gs>
                  </a:gsLst>
                  <a:lin ang="16200000" scaled="1"/>
                  <a:tileRect/>
                </a:gradFill>
                <a:ln>
                  <a:noFill/>
                </a:ln>
              </p:spPr>
              <p:txBody>
                <a:bodyPr vert="horz" wrap="square" lIns="68598" tIns="34299" rIns="68598" bIns="34299" numCol="1" anchor="t" anchorCtr="0" compatLnSpc="1">
                  <a:prstTxWarp prst="textNoShape">
                    <a:avLst/>
                  </a:prstTxWarp>
                </a:bodyPr>
                <a:lstStyle/>
                <a:p>
                  <a:endParaRPr lang="en-US" sz="1800" dirty="0"/>
                </a:p>
              </p:txBody>
            </p:sp>
            <p:sp>
              <p:nvSpPr>
                <p:cNvPr id="37" name="Freeform 7">
                  <a:extLst>
                    <a:ext uri="{FF2B5EF4-FFF2-40B4-BE49-F238E27FC236}">
                      <a16:creationId xmlns:a16="http://schemas.microsoft.com/office/drawing/2014/main" id="{93E04354-1E07-4A21-9EFD-337D2B69178C}"/>
                    </a:ext>
                  </a:extLst>
                </p:cNvPr>
                <p:cNvSpPr>
                  <a:spLocks/>
                </p:cNvSpPr>
                <p:nvPr/>
              </p:nvSpPr>
              <p:spPr bwMode="auto">
                <a:xfrm>
                  <a:off x="1215148" y="1576700"/>
                  <a:ext cx="2878138" cy="1601788"/>
                </a:xfrm>
                <a:custGeom>
                  <a:avLst/>
                  <a:gdLst>
                    <a:gd name="T0" fmla="*/ 0 w 5438"/>
                    <a:gd name="T1" fmla="*/ 3028 h 3028"/>
                    <a:gd name="T2" fmla="*/ 1463 w 5438"/>
                    <a:gd name="T3" fmla="*/ 3028 h 3028"/>
                    <a:gd name="T4" fmla="*/ 4002 w 5438"/>
                    <a:gd name="T5" fmla="*/ 3028 h 3028"/>
                    <a:gd name="T6" fmla="*/ 5438 w 5438"/>
                    <a:gd name="T7" fmla="*/ 1555 h 3028"/>
                    <a:gd name="T8" fmla="*/ 4937 w 5438"/>
                    <a:gd name="T9" fmla="*/ 0 h 3028"/>
                    <a:gd name="T10" fmla="*/ 926 w 5438"/>
                    <a:gd name="T11" fmla="*/ 0 h 3028"/>
                    <a:gd name="T12" fmla="*/ 0 w 5438"/>
                    <a:gd name="T13" fmla="*/ 3028 h 3028"/>
                  </a:gdLst>
                  <a:ahLst/>
                  <a:cxnLst>
                    <a:cxn ang="0">
                      <a:pos x="T0" y="T1"/>
                    </a:cxn>
                    <a:cxn ang="0">
                      <a:pos x="T2" y="T3"/>
                    </a:cxn>
                    <a:cxn ang="0">
                      <a:pos x="T4" y="T5"/>
                    </a:cxn>
                    <a:cxn ang="0">
                      <a:pos x="T6" y="T7"/>
                    </a:cxn>
                    <a:cxn ang="0">
                      <a:pos x="T8" y="T9"/>
                    </a:cxn>
                    <a:cxn ang="0">
                      <a:pos x="T10" y="T11"/>
                    </a:cxn>
                    <a:cxn ang="0">
                      <a:pos x="T12" y="T13"/>
                    </a:cxn>
                  </a:cxnLst>
                  <a:rect l="0" t="0" r="r" b="b"/>
                  <a:pathLst>
                    <a:path w="5438" h="3028">
                      <a:moveTo>
                        <a:pt x="0" y="3028"/>
                      </a:moveTo>
                      <a:lnTo>
                        <a:pt x="1463" y="3028"/>
                      </a:lnTo>
                      <a:lnTo>
                        <a:pt x="4002" y="3028"/>
                      </a:lnTo>
                      <a:lnTo>
                        <a:pt x="5438" y="1555"/>
                      </a:lnTo>
                      <a:lnTo>
                        <a:pt x="4937" y="0"/>
                      </a:lnTo>
                      <a:lnTo>
                        <a:pt x="926" y="0"/>
                      </a:lnTo>
                      <a:lnTo>
                        <a:pt x="0" y="3028"/>
                      </a:lnTo>
                      <a:close/>
                    </a:path>
                  </a:pathLst>
                </a:custGeom>
                <a:gradFill flip="none" rotWithShape="1">
                  <a:gsLst>
                    <a:gs pos="3000">
                      <a:schemeClr val="accent1">
                        <a:lumMod val="60000"/>
                        <a:lumOff val="40000"/>
                      </a:schemeClr>
                    </a:gs>
                    <a:gs pos="100000">
                      <a:schemeClr val="accent1"/>
                    </a:gs>
                  </a:gsLst>
                  <a:lin ang="0" scaled="1"/>
                  <a:tileRect/>
                </a:gradFill>
                <a:ln>
                  <a:noFill/>
                </a:ln>
              </p:spPr>
              <p:txBody>
                <a:bodyPr vert="horz" wrap="square" lIns="68598" tIns="34299" rIns="68598" bIns="34299" numCol="1" anchor="t" anchorCtr="0" compatLnSpc="1">
                  <a:prstTxWarp prst="textNoShape">
                    <a:avLst/>
                  </a:prstTxWarp>
                </a:bodyPr>
                <a:lstStyle/>
                <a:p>
                  <a:endParaRPr lang="en-US" sz="1800" dirty="0"/>
                </a:p>
              </p:txBody>
            </p:sp>
          </p:grpSp>
          <p:cxnSp>
            <p:nvCxnSpPr>
              <p:cNvPr id="19" name="Straight Connector 18">
                <a:extLst>
                  <a:ext uri="{FF2B5EF4-FFF2-40B4-BE49-F238E27FC236}">
                    <a16:creationId xmlns:a16="http://schemas.microsoft.com/office/drawing/2014/main" id="{991F1E34-D486-4410-9117-E1EF0A0DDC00}"/>
                  </a:ext>
                </a:extLst>
              </p:cNvPr>
              <p:cNvCxnSpPr/>
              <p:nvPr/>
            </p:nvCxnSpPr>
            <p:spPr>
              <a:xfrm>
                <a:off x="2171547" y="5280058"/>
                <a:ext cx="541945"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EEF5B1D3-A041-45FE-AA0E-3B97A164AB8B}"/>
                  </a:ext>
                </a:extLst>
              </p:cNvPr>
              <p:cNvGrpSpPr/>
              <p:nvPr/>
            </p:nvGrpSpPr>
            <p:grpSpPr>
              <a:xfrm>
                <a:off x="3396058" y="1919912"/>
                <a:ext cx="3049507" cy="3356245"/>
                <a:chOff x="937269" y="1398245"/>
                <a:chExt cx="4457057" cy="4905375"/>
              </a:xfrm>
            </p:grpSpPr>
            <p:sp>
              <p:nvSpPr>
                <p:cNvPr id="30" name="Freeform 6">
                  <a:extLst>
                    <a:ext uri="{FF2B5EF4-FFF2-40B4-BE49-F238E27FC236}">
                      <a16:creationId xmlns:a16="http://schemas.microsoft.com/office/drawing/2014/main" id="{7DED2EC3-C133-4C85-AFB4-82EE605FDF4B}"/>
                    </a:ext>
                  </a:extLst>
                </p:cNvPr>
                <p:cNvSpPr>
                  <a:spLocks/>
                </p:cNvSpPr>
                <p:nvPr/>
              </p:nvSpPr>
              <p:spPr bwMode="auto">
                <a:xfrm>
                  <a:off x="1203721" y="3179056"/>
                  <a:ext cx="774700" cy="606425"/>
                </a:xfrm>
                <a:custGeom>
                  <a:avLst/>
                  <a:gdLst>
                    <a:gd name="T0" fmla="*/ 1075 w 1463"/>
                    <a:gd name="T1" fmla="*/ 1144 h 1144"/>
                    <a:gd name="T2" fmla="*/ 1463 w 1463"/>
                    <a:gd name="T3" fmla="*/ 0 h 1144"/>
                    <a:gd name="T4" fmla="*/ 0 w 1463"/>
                    <a:gd name="T5" fmla="*/ 0 h 1144"/>
                    <a:gd name="T6" fmla="*/ 1075 w 1463"/>
                    <a:gd name="T7" fmla="*/ 1144 h 1144"/>
                  </a:gdLst>
                  <a:ahLst/>
                  <a:cxnLst>
                    <a:cxn ang="0">
                      <a:pos x="T0" y="T1"/>
                    </a:cxn>
                    <a:cxn ang="0">
                      <a:pos x="T2" y="T3"/>
                    </a:cxn>
                    <a:cxn ang="0">
                      <a:pos x="T4" y="T5"/>
                    </a:cxn>
                    <a:cxn ang="0">
                      <a:pos x="T6" y="T7"/>
                    </a:cxn>
                  </a:cxnLst>
                  <a:rect l="0" t="0" r="r" b="b"/>
                  <a:pathLst>
                    <a:path w="1463" h="1144">
                      <a:moveTo>
                        <a:pt x="1075" y="1144"/>
                      </a:moveTo>
                      <a:lnTo>
                        <a:pt x="1463" y="0"/>
                      </a:lnTo>
                      <a:lnTo>
                        <a:pt x="0" y="0"/>
                      </a:lnTo>
                      <a:lnTo>
                        <a:pt x="1075" y="1144"/>
                      </a:lnTo>
                      <a:close/>
                    </a:path>
                  </a:pathLst>
                </a:custGeom>
                <a:gradFill>
                  <a:gsLst>
                    <a:gs pos="3000">
                      <a:srgbClr val="67214C"/>
                    </a:gs>
                    <a:gs pos="100000">
                      <a:srgbClr val="5E1C45"/>
                    </a:gs>
                  </a:gsLst>
                  <a:lin ang="0" scaled="1"/>
                </a:gradFill>
                <a:ln>
                  <a:noFill/>
                </a:ln>
              </p:spPr>
              <p:txBody>
                <a:bodyPr vert="horz" wrap="square" lIns="68598" tIns="34299" rIns="68598" bIns="34299" numCol="1" anchor="t" anchorCtr="0" compatLnSpc="1">
                  <a:prstTxWarp prst="textNoShape">
                    <a:avLst/>
                  </a:prstTxWarp>
                </a:bodyPr>
                <a:lstStyle/>
                <a:p>
                  <a:endParaRPr lang="en-US" sz="1800" dirty="0"/>
                </a:p>
              </p:txBody>
            </p:sp>
            <p:sp>
              <p:nvSpPr>
                <p:cNvPr id="31" name="Freeform 5">
                  <a:extLst>
                    <a:ext uri="{FF2B5EF4-FFF2-40B4-BE49-F238E27FC236}">
                      <a16:creationId xmlns:a16="http://schemas.microsoft.com/office/drawing/2014/main" id="{A9E23E76-A35C-4F4F-8855-BFE1F7534567}"/>
                    </a:ext>
                  </a:extLst>
                </p:cNvPr>
                <p:cNvSpPr>
                  <a:spLocks/>
                </p:cNvSpPr>
                <p:nvPr/>
              </p:nvSpPr>
              <p:spPr bwMode="auto">
                <a:xfrm>
                  <a:off x="937269" y="1398245"/>
                  <a:ext cx="4418013" cy="4905375"/>
                </a:xfrm>
                <a:custGeom>
                  <a:avLst/>
                  <a:gdLst>
                    <a:gd name="T0" fmla="*/ 3027 w 8349"/>
                    <a:gd name="T1" fmla="*/ 0 h 9270"/>
                    <a:gd name="T2" fmla="*/ 8349 w 8349"/>
                    <a:gd name="T3" fmla="*/ 0 h 9270"/>
                    <a:gd name="T4" fmla="*/ 5438 w 8349"/>
                    <a:gd name="T5" fmla="*/ 9270 h 9270"/>
                    <a:gd name="T6" fmla="*/ 0 w 8349"/>
                    <a:gd name="T7" fmla="*/ 9270 h 9270"/>
                    <a:gd name="T8" fmla="*/ 3027 w 8349"/>
                    <a:gd name="T9" fmla="*/ 0 h 9270"/>
                  </a:gdLst>
                  <a:ahLst/>
                  <a:cxnLst>
                    <a:cxn ang="0">
                      <a:pos x="T0" y="T1"/>
                    </a:cxn>
                    <a:cxn ang="0">
                      <a:pos x="T2" y="T3"/>
                    </a:cxn>
                    <a:cxn ang="0">
                      <a:pos x="T4" y="T5"/>
                    </a:cxn>
                    <a:cxn ang="0">
                      <a:pos x="T6" y="T7"/>
                    </a:cxn>
                    <a:cxn ang="0">
                      <a:pos x="T8" y="T9"/>
                    </a:cxn>
                  </a:cxnLst>
                  <a:rect l="0" t="0" r="r" b="b"/>
                  <a:pathLst>
                    <a:path w="8349" h="9270">
                      <a:moveTo>
                        <a:pt x="3027" y="0"/>
                      </a:moveTo>
                      <a:lnTo>
                        <a:pt x="8349" y="0"/>
                      </a:lnTo>
                      <a:lnTo>
                        <a:pt x="5438" y="9270"/>
                      </a:lnTo>
                      <a:lnTo>
                        <a:pt x="0" y="9270"/>
                      </a:lnTo>
                      <a:lnTo>
                        <a:pt x="3027" y="0"/>
                      </a:lnTo>
                      <a:close/>
                    </a:path>
                  </a:pathLst>
                </a:custGeom>
                <a:gradFill>
                  <a:gsLst>
                    <a:gs pos="62808">
                      <a:schemeClr val="tx1">
                        <a:lumMod val="50000"/>
                        <a:lumOff val="50000"/>
                        <a:alpha val="64000"/>
                      </a:schemeClr>
                    </a:gs>
                    <a:gs pos="34000">
                      <a:schemeClr val="tx1">
                        <a:lumMod val="50000"/>
                        <a:lumOff val="50000"/>
                        <a:alpha val="45000"/>
                      </a:schemeClr>
                    </a:gs>
                    <a:gs pos="0">
                      <a:srgbClr val="DCE1E7"/>
                    </a:gs>
                    <a:gs pos="82000">
                      <a:srgbClr val="DCE1E7"/>
                    </a:gs>
                  </a:gsLst>
                  <a:lin ang="5400000" scaled="1"/>
                </a:gradFill>
                <a:ln>
                  <a:noFill/>
                </a:ln>
              </p:spPr>
              <p:txBody>
                <a:bodyPr vert="horz" wrap="square" lIns="68598" tIns="34299" rIns="68598" bIns="34299" numCol="1" anchor="t" anchorCtr="0" compatLnSpc="1">
                  <a:prstTxWarp prst="textNoShape">
                    <a:avLst/>
                  </a:prstTxWarp>
                </a:bodyPr>
                <a:lstStyle/>
                <a:p>
                  <a:endParaRPr lang="en-US" sz="1800" dirty="0"/>
                </a:p>
              </p:txBody>
            </p:sp>
            <p:sp>
              <p:nvSpPr>
                <p:cNvPr id="32" name="Freeform 5">
                  <a:extLst>
                    <a:ext uri="{FF2B5EF4-FFF2-40B4-BE49-F238E27FC236}">
                      <a16:creationId xmlns:a16="http://schemas.microsoft.com/office/drawing/2014/main" id="{A721FE9D-BB59-401C-B15A-91193A0FE670}"/>
                    </a:ext>
                  </a:extLst>
                </p:cNvPr>
                <p:cNvSpPr>
                  <a:spLocks/>
                </p:cNvSpPr>
                <p:nvPr/>
              </p:nvSpPr>
              <p:spPr bwMode="auto">
                <a:xfrm>
                  <a:off x="976313" y="1398245"/>
                  <a:ext cx="4418013" cy="4905374"/>
                </a:xfrm>
                <a:custGeom>
                  <a:avLst/>
                  <a:gdLst>
                    <a:gd name="T0" fmla="*/ 3027 w 8349"/>
                    <a:gd name="T1" fmla="*/ 0 h 9270"/>
                    <a:gd name="T2" fmla="*/ 8349 w 8349"/>
                    <a:gd name="T3" fmla="*/ 0 h 9270"/>
                    <a:gd name="T4" fmla="*/ 5438 w 8349"/>
                    <a:gd name="T5" fmla="*/ 9270 h 9270"/>
                    <a:gd name="T6" fmla="*/ 0 w 8349"/>
                    <a:gd name="T7" fmla="*/ 9270 h 9270"/>
                    <a:gd name="T8" fmla="*/ 3027 w 8349"/>
                    <a:gd name="T9" fmla="*/ 0 h 9270"/>
                  </a:gdLst>
                  <a:ahLst/>
                  <a:cxnLst>
                    <a:cxn ang="0">
                      <a:pos x="T0" y="T1"/>
                    </a:cxn>
                    <a:cxn ang="0">
                      <a:pos x="T2" y="T3"/>
                    </a:cxn>
                    <a:cxn ang="0">
                      <a:pos x="T4" y="T5"/>
                    </a:cxn>
                    <a:cxn ang="0">
                      <a:pos x="T6" y="T7"/>
                    </a:cxn>
                    <a:cxn ang="0">
                      <a:pos x="T8" y="T9"/>
                    </a:cxn>
                  </a:cxnLst>
                  <a:rect l="0" t="0" r="r" b="b"/>
                  <a:pathLst>
                    <a:path w="8349" h="9270">
                      <a:moveTo>
                        <a:pt x="3027" y="0"/>
                      </a:moveTo>
                      <a:lnTo>
                        <a:pt x="8349" y="0"/>
                      </a:lnTo>
                      <a:lnTo>
                        <a:pt x="5438" y="9270"/>
                      </a:lnTo>
                      <a:lnTo>
                        <a:pt x="0" y="9270"/>
                      </a:lnTo>
                      <a:lnTo>
                        <a:pt x="3027" y="0"/>
                      </a:lnTo>
                      <a:close/>
                    </a:path>
                  </a:pathLst>
                </a:custGeom>
                <a:gradFill flip="none" rotWithShape="1">
                  <a:gsLst>
                    <a:gs pos="11000">
                      <a:srgbClr val="E5E8ED"/>
                    </a:gs>
                    <a:gs pos="0">
                      <a:srgbClr val="E6E9EE"/>
                    </a:gs>
                    <a:gs pos="100000">
                      <a:srgbClr val="E5E8ED"/>
                    </a:gs>
                  </a:gsLst>
                  <a:lin ang="16200000" scaled="1"/>
                  <a:tileRect/>
                </a:gradFill>
                <a:ln>
                  <a:noFill/>
                </a:ln>
              </p:spPr>
              <p:txBody>
                <a:bodyPr vert="horz" wrap="square" lIns="68598" tIns="34299" rIns="68598" bIns="34299" numCol="1" anchor="t" anchorCtr="0" compatLnSpc="1">
                  <a:prstTxWarp prst="textNoShape">
                    <a:avLst/>
                  </a:prstTxWarp>
                </a:bodyPr>
                <a:lstStyle/>
                <a:p>
                  <a:endParaRPr lang="en-US" sz="1800" dirty="0"/>
                </a:p>
              </p:txBody>
            </p:sp>
            <p:sp>
              <p:nvSpPr>
                <p:cNvPr id="33" name="Freeform 7">
                  <a:extLst>
                    <a:ext uri="{FF2B5EF4-FFF2-40B4-BE49-F238E27FC236}">
                      <a16:creationId xmlns:a16="http://schemas.microsoft.com/office/drawing/2014/main" id="{CDCAD7E8-5A10-4390-9A66-40B7F19DFA47}"/>
                    </a:ext>
                  </a:extLst>
                </p:cNvPr>
                <p:cNvSpPr>
                  <a:spLocks/>
                </p:cNvSpPr>
                <p:nvPr/>
              </p:nvSpPr>
              <p:spPr bwMode="auto">
                <a:xfrm>
                  <a:off x="1217695" y="1576700"/>
                  <a:ext cx="2878138" cy="1601788"/>
                </a:xfrm>
                <a:custGeom>
                  <a:avLst/>
                  <a:gdLst>
                    <a:gd name="T0" fmla="*/ 0 w 5438"/>
                    <a:gd name="T1" fmla="*/ 3028 h 3028"/>
                    <a:gd name="T2" fmla="*/ 1463 w 5438"/>
                    <a:gd name="T3" fmla="*/ 3028 h 3028"/>
                    <a:gd name="T4" fmla="*/ 4002 w 5438"/>
                    <a:gd name="T5" fmla="*/ 3028 h 3028"/>
                    <a:gd name="T6" fmla="*/ 5438 w 5438"/>
                    <a:gd name="T7" fmla="*/ 1555 h 3028"/>
                    <a:gd name="T8" fmla="*/ 4937 w 5438"/>
                    <a:gd name="T9" fmla="*/ 0 h 3028"/>
                    <a:gd name="T10" fmla="*/ 926 w 5438"/>
                    <a:gd name="T11" fmla="*/ 0 h 3028"/>
                    <a:gd name="T12" fmla="*/ 0 w 5438"/>
                    <a:gd name="T13" fmla="*/ 3028 h 3028"/>
                  </a:gdLst>
                  <a:ahLst/>
                  <a:cxnLst>
                    <a:cxn ang="0">
                      <a:pos x="T0" y="T1"/>
                    </a:cxn>
                    <a:cxn ang="0">
                      <a:pos x="T2" y="T3"/>
                    </a:cxn>
                    <a:cxn ang="0">
                      <a:pos x="T4" y="T5"/>
                    </a:cxn>
                    <a:cxn ang="0">
                      <a:pos x="T6" y="T7"/>
                    </a:cxn>
                    <a:cxn ang="0">
                      <a:pos x="T8" y="T9"/>
                    </a:cxn>
                    <a:cxn ang="0">
                      <a:pos x="T10" y="T11"/>
                    </a:cxn>
                    <a:cxn ang="0">
                      <a:pos x="T12" y="T13"/>
                    </a:cxn>
                  </a:cxnLst>
                  <a:rect l="0" t="0" r="r" b="b"/>
                  <a:pathLst>
                    <a:path w="5438" h="3028">
                      <a:moveTo>
                        <a:pt x="0" y="3028"/>
                      </a:moveTo>
                      <a:lnTo>
                        <a:pt x="1463" y="3028"/>
                      </a:lnTo>
                      <a:lnTo>
                        <a:pt x="4002" y="3028"/>
                      </a:lnTo>
                      <a:lnTo>
                        <a:pt x="5438" y="1555"/>
                      </a:lnTo>
                      <a:lnTo>
                        <a:pt x="4937" y="0"/>
                      </a:lnTo>
                      <a:lnTo>
                        <a:pt x="926" y="0"/>
                      </a:lnTo>
                      <a:lnTo>
                        <a:pt x="0" y="3028"/>
                      </a:lnTo>
                      <a:close/>
                    </a:path>
                  </a:pathLst>
                </a:custGeom>
                <a:gradFill flip="none" rotWithShape="1">
                  <a:gsLst>
                    <a:gs pos="40000">
                      <a:schemeClr val="accent2">
                        <a:lumMod val="70000"/>
                        <a:lumOff val="30000"/>
                      </a:schemeClr>
                    </a:gs>
                    <a:gs pos="87000">
                      <a:schemeClr val="accent2"/>
                    </a:gs>
                  </a:gsLst>
                  <a:lin ang="0" scaled="1"/>
                  <a:tileRect/>
                </a:gradFill>
                <a:ln>
                  <a:noFill/>
                </a:ln>
              </p:spPr>
              <p:txBody>
                <a:bodyPr vert="horz" wrap="square" lIns="68598" tIns="34299" rIns="68598" bIns="34299" numCol="1" anchor="t" anchorCtr="0" compatLnSpc="1">
                  <a:prstTxWarp prst="textNoShape">
                    <a:avLst/>
                  </a:prstTxWarp>
                </a:bodyPr>
                <a:lstStyle/>
                <a:p>
                  <a:endParaRPr lang="en-US" sz="1800" dirty="0"/>
                </a:p>
              </p:txBody>
            </p:sp>
          </p:grpSp>
          <p:cxnSp>
            <p:nvCxnSpPr>
              <p:cNvPr id="23" name="Straight Connector 22">
                <a:extLst>
                  <a:ext uri="{FF2B5EF4-FFF2-40B4-BE49-F238E27FC236}">
                    <a16:creationId xmlns:a16="http://schemas.microsoft.com/office/drawing/2014/main" id="{0F90CD92-D788-4436-BCC3-FF654795507D}"/>
                  </a:ext>
                </a:extLst>
              </p:cNvPr>
              <p:cNvCxnSpPr/>
              <p:nvPr/>
            </p:nvCxnSpPr>
            <p:spPr>
              <a:xfrm>
                <a:off x="4554320" y="5280058"/>
                <a:ext cx="541945"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3D26A071-39AC-42D1-AA18-5579B6B009B8}"/>
                  </a:ext>
                </a:extLst>
              </p:cNvPr>
              <p:cNvGrpSpPr/>
              <p:nvPr/>
            </p:nvGrpSpPr>
            <p:grpSpPr>
              <a:xfrm>
                <a:off x="5790079" y="1919912"/>
                <a:ext cx="3049507" cy="3356245"/>
                <a:chOff x="937269" y="1398245"/>
                <a:chExt cx="4457057" cy="4905375"/>
              </a:xfrm>
            </p:grpSpPr>
            <p:sp>
              <p:nvSpPr>
                <p:cNvPr id="26" name="Freeform 6">
                  <a:extLst>
                    <a:ext uri="{FF2B5EF4-FFF2-40B4-BE49-F238E27FC236}">
                      <a16:creationId xmlns:a16="http://schemas.microsoft.com/office/drawing/2014/main" id="{DF492419-D829-44B7-B3EB-C97AEBECEC02}"/>
                    </a:ext>
                  </a:extLst>
                </p:cNvPr>
                <p:cNvSpPr>
                  <a:spLocks/>
                </p:cNvSpPr>
                <p:nvPr/>
              </p:nvSpPr>
              <p:spPr bwMode="auto">
                <a:xfrm>
                  <a:off x="1211680" y="3179056"/>
                  <a:ext cx="774700" cy="606425"/>
                </a:xfrm>
                <a:custGeom>
                  <a:avLst/>
                  <a:gdLst>
                    <a:gd name="T0" fmla="*/ 1075 w 1463"/>
                    <a:gd name="T1" fmla="*/ 1144 h 1144"/>
                    <a:gd name="T2" fmla="*/ 1463 w 1463"/>
                    <a:gd name="T3" fmla="*/ 0 h 1144"/>
                    <a:gd name="T4" fmla="*/ 0 w 1463"/>
                    <a:gd name="T5" fmla="*/ 0 h 1144"/>
                    <a:gd name="T6" fmla="*/ 1075 w 1463"/>
                    <a:gd name="T7" fmla="*/ 1144 h 1144"/>
                  </a:gdLst>
                  <a:ahLst/>
                  <a:cxnLst>
                    <a:cxn ang="0">
                      <a:pos x="T0" y="T1"/>
                    </a:cxn>
                    <a:cxn ang="0">
                      <a:pos x="T2" y="T3"/>
                    </a:cxn>
                    <a:cxn ang="0">
                      <a:pos x="T4" y="T5"/>
                    </a:cxn>
                    <a:cxn ang="0">
                      <a:pos x="T6" y="T7"/>
                    </a:cxn>
                  </a:cxnLst>
                  <a:rect l="0" t="0" r="r" b="b"/>
                  <a:pathLst>
                    <a:path w="1463" h="1144">
                      <a:moveTo>
                        <a:pt x="1075" y="1144"/>
                      </a:moveTo>
                      <a:lnTo>
                        <a:pt x="1463" y="0"/>
                      </a:lnTo>
                      <a:lnTo>
                        <a:pt x="0" y="0"/>
                      </a:lnTo>
                      <a:lnTo>
                        <a:pt x="1075" y="1144"/>
                      </a:lnTo>
                      <a:close/>
                    </a:path>
                  </a:pathLst>
                </a:custGeom>
                <a:gradFill>
                  <a:gsLst>
                    <a:gs pos="3000">
                      <a:srgbClr val="463967"/>
                    </a:gs>
                    <a:gs pos="100000">
                      <a:srgbClr val="423563"/>
                    </a:gs>
                  </a:gsLst>
                  <a:lin ang="0" scaled="1"/>
                </a:gradFill>
                <a:ln>
                  <a:noFill/>
                </a:ln>
              </p:spPr>
              <p:txBody>
                <a:bodyPr vert="horz" wrap="square" lIns="68598" tIns="34299" rIns="68598" bIns="34299" numCol="1" anchor="t" anchorCtr="0" compatLnSpc="1">
                  <a:prstTxWarp prst="textNoShape">
                    <a:avLst/>
                  </a:prstTxWarp>
                </a:bodyPr>
                <a:lstStyle/>
                <a:p>
                  <a:endParaRPr lang="en-US" sz="1800" dirty="0"/>
                </a:p>
              </p:txBody>
            </p:sp>
            <p:sp>
              <p:nvSpPr>
                <p:cNvPr id="27" name="Freeform 5">
                  <a:extLst>
                    <a:ext uri="{FF2B5EF4-FFF2-40B4-BE49-F238E27FC236}">
                      <a16:creationId xmlns:a16="http://schemas.microsoft.com/office/drawing/2014/main" id="{EB62E679-9377-420F-AB6E-A88E2640A86E}"/>
                    </a:ext>
                  </a:extLst>
                </p:cNvPr>
                <p:cNvSpPr>
                  <a:spLocks/>
                </p:cNvSpPr>
                <p:nvPr/>
              </p:nvSpPr>
              <p:spPr bwMode="auto">
                <a:xfrm>
                  <a:off x="937269" y="1398245"/>
                  <a:ext cx="4418013" cy="4905375"/>
                </a:xfrm>
                <a:custGeom>
                  <a:avLst/>
                  <a:gdLst>
                    <a:gd name="T0" fmla="*/ 3027 w 8349"/>
                    <a:gd name="T1" fmla="*/ 0 h 9270"/>
                    <a:gd name="T2" fmla="*/ 8349 w 8349"/>
                    <a:gd name="T3" fmla="*/ 0 h 9270"/>
                    <a:gd name="T4" fmla="*/ 5438 w 8349"/>
                    <a:gd name="T5" fmla="*/ 9270 h 9270"/>
                    <a:gd name="T6" fmla="*/ 0 w 8349"/>
                    <a:gd name="T7" fmla="*/ 9270 h 9270"/>
                    <a:gd name="T8" fmla="*/ 3027 w 8349"/>
                    <a:gd name="T9" fmla="*/ 0 h 9270"/>
                  </a:gdLst>
                  <a:ahLst/>
                  <a:cxnLst>
                    <a:cxn ang="0">
                      <a:pos x="T0" y="T1"/>
                    </a:cxn>
                    <a:cxn ang="0">
                      <a:pos x="T2" y="T3"/>
                    </a:cxn>
                    <a:cxn ang="0">
                      <a:pos x="T4" y="T5"/>
                    </a:cxn>
                    <a:cxn ang="0">
                      <a:pos x="T6" y="T7"/>
                    </a:cxn>
                    <a:cxn ang="0">
                      <a:pos x="T8" y="T9"/>
                    </a:cxn>
                  </a:cxnLst>
                  <a:rect l="0" t="0" r="r" b="b"/>
                  <a:pathLst>
                    <a:path w="8349" h="9270">
                      <a:moveTo>
                        <a:pt x="3027" y="0"/>
                      </a:moveTo>
                      <a:lnTo>
                        <a:pt x="8349" y="0"/>
                      </a:lnTo>
                      <a:lnTo>
                        <a:pt x="5438" y="9270"/>
                      </a:lnTo>
                      <a:lnTo>
                        <a:pt x="0" y="9270"/>
                      </a:lnTo>
                      <a:lnTo>
                        <a:pt x="3027" y="0"/>
                      </a:lnTo>
                      <a:close/>
                    </a:path>
                  </a:pathLst>
                </a:custGeom>
                <a:gradFill>
                  <a:gsLst>
                    <a:gs pos="62808">
                      <a:schemeClr val="tx1">
                        <a:lumMod val="50000"/>
                        <a:lumOff val="50000"/>
                        <a:alpha val="64000"/>
                      </a:schemeClr>
                    </a:gs>
                    <a:gs pos="34000">
                      <a:schemeClr val="tx1">
                        <a:lumMod val="50000"/>
                        <a:lumOff val="50000"/>
                        <a:alpha val="45000"/>
                      </a:schemeClr>
                    </a:gs>
                    <a:gs pos="0">
                      <a:srgbClr val="DCE1E7"/>
                    </a:gs>
                    <a:gs pos="82000">
                      <a:srgbClr val="DCE1E7"/>
                    </a:gs>
                  </a:gsLst>
                  <a:lin ang="5400000" scaled="1"/>
                </a:gradFill>
                <a:ln>
                  <a:noFill/>
                </a:ln>
              </p:spPr>
              <p:txBody>
                <a:bodyPr vert="horz" wrap="square" lIns="68598" tIns="34299" rIns="68598" bIns="34299" numCol="1" anchor="t" anchorCtr="0" compatLnSpc="1">
                  <a:prstTxWarp prst="textNoShape">
                    <a:avLst/>
                  </a:prstTxWarp>
                </a:bodyPr>
                <a:lstStyle/>
                <a:p>
                  <a:endParaRPr lang="en-US" sz="1800" dirty="0"/>
                </a:p>
              </p:txBody>
            </p:sp>
            <p:sp>
              <p:nvSpPr>
                <p:cNvPr id="28" name="Freeform 5">
                  <a:extLst>
                    <a:ext uri="{FF2B5EF4-FFF2-40B4-BE49-F238E27FC236}">
                      <a16:creationId xmlns:a16="http://schemas.microsoft.com/office/drawing/2014/main" id="{D4611F9D-2273-4D33-9D8F-FFA01DD7BF80}"/>
                    </a:ext>
                  </a:extLst>
                </p:cNvPr>
                <p:cNvSpPr>
                  <a:spLocks/>
                </p:cNvSpPr>
                <p:nvPr/>
              </p:nvSpPr>
              <p:spPr bwMode="auto">
                <a:xfrm>
                  <a:off x="976313" y="1398245"/>
                  <a:ext cx="4418013" cy="4905374"/>
                </a:xfrm>
                <a:custGeom>
                  <a:avLst/>
                  <a:gdLst>
                    <a:gd name="T0" fmla="*/ 3027 w 8349"/>
                    <a:gd name="T1" fmla="*/ 0 h 9270"/>
                    <a:gd name="T2" fmla="*/ 8349 w 8349"/>
                    <a:gd name="T3" fmla="*/ 0 h 9270"/>
                    <a:gd name="T4" fmla="*/ 5438 w 8349"/>
                    <a:gd name="T5" fmla="*/ 9270 h 9270"/>
                    <a:gd name="T6" fmla="*/ 0 w 8349"/>
                    <a:gd name="T7" fmla="*/ 9270 h 9270"/>
                    <a:gd name="T8" fmla="*/ 3027 w 8349"/>
                    <a:gd name="T9" fmla="*/ 0 h 9270"/>
                  </a:gdLst>
                  <a:ahLst/>
                  <a:cxnLst>
                    <a:cxn ang="0">
                      <a:pos x="T0" y="T1"/>
                    </a:cxn>
                    <a:cxn ang="0">
                      <a:pos x="T2" y="T3"/>
                    </a:cxn>
                    <a:cxn ang="0">
                      <a:pos x="T4" y="T5"/>
                    </a:cxn>
                    <a:cxn ang="0">
                      <a:pos x="T6" y="T7"/>
                    </a:cxn>
                    <a:cxn ang="0">
                      <a:pos x="T8" y="T9"/>
                    </a:cxn>
                  </a:cxnLst>
                  <a:rect l="0" t="0" r="r" b="b"/>
                  <a:pathLst>
                    <a:path w="8349" h="9270">
                      <a:moveTo>
                        <a:pt x="3027" y="0"/>
                      </a:moveTo>
                      <a:lnTo>
                        <a:pt x="8349" y="0"/>
                      </a:lnTo>
                      <a:lnTo>
                        <a:pt x="5438" y="9270"/>
                      </a:lnTo>
                      <a:lnTo>
                        <a:pt x="0" y="9270"/>
                      </a:lnTo>
                      <a:lnTo>
                        <a:pt x="3027" y="0"/>
                      </a:lnTo>
                      <a:close/>
                    </a:path>
                  </a:pathLst>
                </a:custGeom>
                <a:gradFill flip="none" rotWithShape="1">
                  <a:gsLst>
                    <a:gs pos="11000">
                      <a:srgbClr val="E5E8ED"/>
                    </a:gs>
                    <a:gs pos="0">
                      <a:srgbClr val="E6E9EE"/>
                    </a:gs>
                    <a:gs pos="100000">
                      <a:srgbClr val="E5E8ED"/>
                    </a:gs>
                  </a:gsLst>
                  <a:lin ang="16200000" scaled="1"/>
                  <a:tileRect/>
                </a:gradFill>
                <a:ln>
                  <a:noFill/>
                </a:ln>
              </p:spPr>
              <p:txBody>
                <a:bodyPr vert="horz" wrap="square" lIns="68598" tIns="34299" rIns="68598" bIns="34299" numCol="1" anchor="t" anchorCtr="0" compatLnSpc="1">
                  <a:prstTxWarp prst="textNoShape">
                    <a:avLst/>
                  </a:prstTxWarp>
                </a:bodyPr>
                <a:lstStyle/>
                <a:p>
                  <a:endParaRPr lang="en-US" sz="1800" dirty="0"/>
                </a:p>
              </p:txBody>
            </p:sp>
            <p:sp>
              <p:nvSpPr>
                <p:cNvPr id="29" name="Freeform 7">
                  <a:extLst>
                    <a:ext uri="{FF2B5EF4-FFF2-40B4-BE49-F238E27FC236}">
                      <a16:creationId xmlns:a16="http://schemas.microsoft.com/office/drawing/2014/main" id="{1FAFB543-38BD-41B9-B0CB-5B61BC0C7C54}"/>
                    </a:ext>
                  </a:extLst>
                </p:cNvPr>
                <p:cNvSpPr>
                  <a:spLocks/>
                </p:cNvSpPr>
                <p:nvPr/>
              </p:nvSpPr>
              <p:spPr bwMode="auto">
                <a:xfrm>
                  <a:off x="1213182" y="1576700"/>
                  <a:ext cx="2878138" cy="1601788"/>
                </a:xfrm>
                <a:custGeom>
                  <a:avLst/>
                  <a:gdLst>
                    <a:gd name="T0" fmla="*/ 0 w 5438"/>
                    <a:gd name="T1" fmla="*/ 3028 h 3028"/>
                    <a:gd name="T2" fmla="*/ 1463 w 5438"/>
                    <a:gd name="T3" fmla="*/ 3028 h 3028"/>
                    <a:gd name="T4" fmla="*/ 4002 w 5438"/>
                    <a:gd name="T5" fmla="*/ 3028 h 3028"/>
                    <a:gd name="T6" fmla="*/ 5438 w 5438"/>
                    <a:gd name="T7" fmla="*/ 1555 h 3028"/>
                    <a:gd name="T8" fmla="*/ 4937 w 5438"/>
                    <a:gd name="T9" fmla="*/ 0 h 3028"/>
                    <a:gd name="T10" fmla="*/ 926 w 5438"/>
                    <a:gd name="T11" fmla="*/ 0 h 3028"/>
                    <a:gd name="T12" fmla="*/ 0 w 5438"/>
                    <a:gd name="T13" fmla="*/ 3028 h 3028"/>
                  </a:gdLst>
                  <a:ahLst/>
                  <a:cxnLst>
                    <a:cxn ang="0">
                      <a:pos x="T0" y="T1"/>
                    </a:cxn>
                    <a:cxn ang="0">
                      <a:pos x="T2" y="T3"/>
                    </a:cxn>
                    <a:cxn ang="0">
                      <a:pos x="T4" y="T5"/>
                    </a:cxn>
                    <a:cxn ang="0">
                      <a:pos x="T6" y="T7"/>
                    </a:cxn>
                    <a:cxn ang="0">
                      <a:pos x="T8" y="T9"/>
                    </a:cxn>
                    <a:cxn ang="0">
                      <a:pos x="T10" y="T11"/>
                    </a:cxn>
                    <a:cxn ang="0">
                      <a:pos x="T12" y="T13"/>
                    </a:cxn>
                  </a:cxnLst>
                  <a:rect l="0" t="0" r="r" b="b"/>
                  <a:pathLst>
                    <a:path w="5438" h="3028">
                      <a:moveTo>
                        <a:pt x="0" y="3028"/>
                      </a:moveTo>
                      <a:lnTo>
                        <a:pt x="1463" y="3028"/>
                      </a:lnTo>
                      <a:lnTo>
                        <a:pt x="4002" y="3028"/>
                      </a:lnTo>
                      <a:lnTo>
                        <a:pt x="5438" y="1555"/>
                      </a:lnTo>
                      <a:lnTo>
                        <a:pt x="4937" y="0"/>
                      </a:lnTo>
                      <a:lnTo>
                        <a:pt x="926" y="0"/>
                      </a:lnTo>
                      <a:lnTo>
                        <a:pt x="0" y="3028"/>
                      </a:lnTo>
                      <a:close/>
                    </a:path>
                  </a:pathLst>
                </a:custGeom>
                <a:gradFill flip="none" rotWithShape="1">
                  <a:gsLst>
                    <a:gs pos="40000">
                      <a:schemeClr val="accent3">
                        <a:lumMod val="75000"/>
                        <a:lumOff val="25000"/>
                      </a:schemeClr>
                    </a:gs>
                    <a:gs pos="87000">
                      <a:schemeClr val="accent3"/>
                    </a:gs>
                  </a:gsLst>
                  <a:lin ang="0" scaled="1"/>
                  <a:tileRect/>
                </a:gradFill>
                <a:ln>
                  <a:noFill/>
                </a:ln>
              </p:spPr>
              <p:txBody>
                <a:bodyPr vert="horz" wrap="square" lIns="68598" tIns="34299" rIns="68598" bIns="34299" numCol="1" anchor="t" anchorCtr="0" compatLnSpc="1">
                  <a:prstTxWarp prst="textNoShape">
                    <a:avLst/>
                  </a:prstTxWarp>
                </a:bodyPr>
                <a:lstStyle/>
                <a:p>
                  <a:endParaRPr lang="en-US" sz="1800" dirty="0"/>
                </a:p>
              </p:txBody>
            </p:sp>
          </p:grpSp>
          <p:cxnSp>
            <p:nvCxnSpPr>
              <p:cNvPr id="25" name="Straight Connector 24">
                <a:extLst>
                  <a:ext uri="{FF2B5EF4-FFF2-40B4-BE49-F238E27FC236}">
                    <a16:creationId xmlns:a16="http://schemas.microsoft.com/office/drawing/2014/main" id="{D2C06F6F-26DF-4F22-9A71-B8F47B466236}"/>
                  </a:ext>
                </a:extLst>
              </p:cNvPr>
              <p:cNvCxnSpPr/>
              <p:nvPr/>
            </p:nvCxnSpPr>
            <p:spPr>
              <a:xfrm>
                <a:off x="7015228" y="5280058"/>
                <a:ext cx="541945"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3DBE26AB-A23E-4DFC-AECA-3AB37710B673}"/>
                </a:ext>
              </a:extLst>
            </p:cNvPr>
            <p:cNvSpPr txBox="1"/>
            <p:nvPr/>
          </p:nvSpPr>
          <p:spPr>
            <a:xfrm>
              <a:off x="261764" y="3274461"/>
              <a:ext cx="5342119" cy="369332"/>
            </a:xfrm>
            <a:prstGeom prst="rect">
              <a:avLst/>
            </a:prstGeom>
            <a:noFill/>
          </p:spPr>
          <p:txBody>
            <a:bodyPr wrap="square" rtlCol="0">
              <a:spAutoFit/>
            </a:bodyPr>
            <a:lstStyle/>
            <a:p>
              <a:r>
                <a:rPr lang="en-US" b="1" dirty="0"/>
                <a:t>Ways of applying CSS in an HTML :-</a:t>
              </a:r>
            </a:p>
          </p:txBody>
        </p:sp>
        <p:sp>
          <p:nvSpPr>
            <p:cNvPr id="12" name="TextBox 11">
              <a:extLst>
                <a:ext uri="{FF2B5EF4-FFF2-40B4-BE49-F238E27FC236}">
                  <a16:creationId xmlns:a16="http://schemas.microsoft.com/office/drawing/2014/main" id="{A60EC90D-EDB2-4BA3-854A-2B2C4E42F0D9}"/>
                </a:ext>
              </a:extLst>
            </p:cNvPr>
            <p:cNvSpPr txBox="1"/>
            <p:nvPr/>
          </p:nvSpPr>
          <p:spPr>
            <a:xfrm>
              <a:off x="718295" y="4142329"/>
              <a:ext cx="1587650" cy="400110"/>
            </a:xfrm>
            <a:prstGeom prst="rect">
              <a:avLst/>
            </a:prstGeom>
            <a:noFill/>
          </p:spPr>
          <p:txBody>
            <a:bodyPr wrap="square" rtlCol="0">
              <a:spAutoFit/>
            </a:bodyPr>
            <a:lstStyle/>
            <a:p>
              <a:r>
                <a:rPr lang="en-US" sz="2000" b="1" dirty="0">
                  <a:solidFill>
                    <a:schemeClr val="bg1"/>
                  </a:solidFill>
                </a:rPr>
                <a:t>01 Inline CSS</a:t>
              </a:r>
            </a:p>
          </p:txBody>
        </p:sp>
        <p:sp>
          <p:nvSpPr>
            <p:cNvPr id="13" name="TextBox 12">
              <a:extLst>
                <a:ext uri="{FF2B5EF4-FFF2-40B4-BE49-F238E27FC236}">
                  <a16:creationId xmlns:a16="http://schemas.microsoft.com/office/drawing/2014/main" id="{E3A21032-02A1-45B4-8FC6-4645C2775C22}"/>
                </a:ext>
              </a:extLst>
            </p:cNvPr>
            <p:cNvSpPr txBox="1"/>
            <p:nvPr/>
          </p:nvSpPr>
          <p:spPr>
            <a:xfrm>
              <a:off x="3184259" y="4142329"/>
              <a:ext cx="1959346" cy="400110"/>
            </a:xfrm>
            <a:prstGeom prst="rect">
              <a:avLst/>
            </a:prstGeom>
            <a:noFill/>
          </p:spPr>
          <p:txBody>
            <a:bodyPr wrap="square" rtlCol="0">
              <a:spAutoFit/>
            </a:bodyPr>
            <a:lstStyle/>
            <a:p>
              <a:r>
                <a:rPr lang="en-US" sz="2000" b="1" dirty="0">
                  <a:solidFill>
                    <a:schemeClr val="bg1"/>
                  </a:solidFill>
                </a:rPr>
                <a:t>02 Internal CSS</a:t>
              </a:r>
            </a:p>
          </p:txBody>
        </p:sp>
        <p:sp>
          <p:nvSpPr>
            <p:cNvPr id="14" name="TextBox 13">
              <a:extLst>
                <a:ext uri="{FF2B5EF4-FFF2-40B4-BE49-F238E27FC236}">
                  <a16:creationId xmlns:a16="http://schemas.microsoft.com/office/drawing/2014/main" id="{27BECDFE-684B-4DAC-A449-BAB4F6E8E14D}"/>
                </a:ext>
              </a:extLst>
            </p:cNvPr>
            <p:cNvSpPr txBox="1"/>
            <p:nvPr/>
          </p:nvSpPr>
          <p:spPr>
            <a:xfrm>
              <a:off x="5654617" y="4141283"/>
              <a:ext cx="2053215" cy="400110"/>
            </a:xfrm>
            <a:prstGeom prst="rect">
              <a:avLst/>
            </a:prstGeom>
            <a:noFill/>
          </p:spPr>
          <p:txBody>
            <a:bodyPr wrap="square" rtlCol="0">
              <a:spAutoFit/>
            </a:bodyPr>
            <a:lstStyle/>
            <a:p>
              <a:r>
                <a:rPr lang="en-US" sz="2000" b="1" dirty="0">
                  <a:solidFill>
                    <a:schemeClr val="bg1"/>
                  </a:solidFill>
                </a:rPr>
                <a:t>03 External CSS</a:t>
              </a:r>
            </a:p>
          </p:txBody>
        </p:sp>
        <p:sp>
          <p:nvSpPr>
            <p:cNvPr id="15" name="TextBox 14">
              <a:extLst>
                <a:ext uri="{FF2B5EF4-FFF2-40B4-BE49-F238E27FC236}">
                  <a16:creationId xmlns:a16="http://schemas.microsoft.com/office/drawing/2014/main" id="{A59A0894-EFDC-4DE3-B4DD-EE15A6F5D633}"/>
                </a:ext>
              </a:extLst>
            </p:cNvPr>
            <p:cNvSpPr txBox="1"/>
            <p:nvPr/>
          </p:nvSpPr>
          <p:spPr>
            <a:xfrm>
              <a:off x="765195" y="5131912"/>
              <a:ext cx="2192761" cy="923330"/>
            </a:xfrm>
            <a:prstGeom prst="rect">
              <a:avLst/>
            </a:prstGeom>
            <a:noFill/>
          </p:spPr>
          <p:txBody>
            <a:bodyPr wrap="square" rtlCol="0">
              <a:spAutoFit/>
            </a:bodyPr>
            <a:lstStyle/>
            <a:p>
              <a:r>
                <a:rPr lang="en-US" dirty="0"/>
                <a:t>In Inline Style CSS is applied along with HTML Element</a:t>
              </a:r>
            </a:p>
          </p:txBody>
        </p:sp>
        <p:sp>
          <p:nvSpPr>
            <p:cNvPr id="16" name="TextBox 15">
              <a:extLst>
                <a:ext uri="{FF2B5EF4-FFF2-40B4-BE49-F238E27FC236}">
                  <a16:creationId xmlns:a16="http://schemas.microsoft.com/office/drawing/2014/main" id="{6211B0DA-4828-421D-A2C7-A37F549353CB}"/>
                </a:ext>
              </a:extLst>
            </p:cNvPr>
            <p:cNvSpPr txBox="1"/>
            <p:nvPr/>
          </p:nvSpPr>
          <p:spPr>
            <a:xfrm>
              <a:off x="3256656" y="5164501"/>
              <a:ext cx="1905122" cy="923330"/>
            </a:xfrm>
            <a:prstGeom prst="rect">
              <a:avLst/>
            </a:prstGeom>
            <a:noFill/>
          </p:spPr>
          <p:txBody>
            <a:bodyPr wrap="square" rtlCol="0">
              <a:spAutoFit/>
            </a:bodyPr>
            <a:lstStyle/>
            <a:p>
              <a:r>
                <a:rPr lang="en-US" dirty="0"/>
                <a:t>In Internal type the CSS is applied at the Page level</a:t>
              </a:r>
            </a:p>
          </p:txBody>
        </p:sp>
        <p:sp>
          <p:nvSpPr>
            <p:cNvPr id="17" name="TextBox 16">
              <a:extLst>
                <a:ext uri="{FF2B5EF4-FFF2-40B4-BE49-F238E27FC236}">
                  <a16:creationId xmlns:a16="http://schemas.microsoft.com/office/drawing/2014/main" id="{F59CF67F-600B-42D1-976F-761CB789955D}"/>
                </a:ext>
              </a:extLst>
            </p:cNvPr>
            <p:cNvSpPr txBox="1"/>
            <p:nvPr/>
          </p:nvSpPr>
          <p:spPr>
            <a:xfrm>
              <a:off x="5741246" y="5213420"/>
              <a:ext cx="2066097" cy="1200329"/>
            </a:xfrm>
            <a:prstGeom prst="rect">
              <a:avLst/>
            </a:prstGeom>
            <a:noFill/>
          </p:spPr>
          <p:txBody>
            <a:bodyPr wrap="square" rtlCol="0">
              <a:spAutoFit/>
            </a:bodyPr>
            <a:lstStyle/>
            <a:p>
              <a:r>
                <a:rPr lang="en-US" dirty="0"/>
                <a:t>In External type the a separate CSS file is created and linked to the Page</a:t>
              </a:r>
            </a:p>
          </p:txBody>
        </p:sp>
      </p:grpSp>
    </p:spTree>
    <p:extLst>
      <p:ext uri="{BB962C8B-B14F-4D97-AF65-F5344CB8AC3E}">
        <p14:creationId xmlns:p14="http://schemas.microsoft.com/office/powerpoint/2010/main" val="4255855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oftware development, programming, coding vector concept. Premium Vector">
            <a:extLst>
              <a:ext uri="{FF2B5EF4-FFF2-40B4-BE49-F238E27FC236}">
                <a16:creationId xmlns:a16="http://schemas.microsoft.com/office/drawing/2014/main" id="{3299A434-E98A-4ABB-BF14-5D677C4D54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94255" y="1490171"/>
            <a:ext cx="3562351" cy="35623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Why Use CSS</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69D78144-270C-406D-B846-29AB2DA1176C}"/>
              </a:ext>
            </a:extLst>
          </p:cNvPr>
          <p:cNvSpPr txBox="1"/>
          <p:nvPr/>
        </p:nvSpPr>
        <p:spPr>
          <a:xfrm>
            <a:off x="261764" y="899721"/>
            <a:ext cx="8032491" cy="3139321"/>
          </a:xfrm>
          <a:prstGeom prst="rect">
            <a:avLst/>
          </a:prstGeom>
          <a:noFill/>
        </p:spPr>
        <p:txBody>
          <a:bodyPr wrap="square" rtlCol="0">
            <a:spAutoFit/>
          </a:bodyPr>
          <a:lstStyle/>
          <a:p>
            <a:pPr marL="285750" indent="-285750" algn="just">
              <a:buFont typeface="Wingdings" panose="05000000000000000000" pitchFamily="2" charset="2"/>
              <a:buChar char="Ø"/>
            </a:pPr>
            <a:r>
              <a:rPr lang="en-US" b="0" dirty="0">
                <a:solidFill>
                  <a:srgbClr val="3C3C3C"/>
                </a:solidFill>
                <a:effectLst/>
                <a:latin typeface="Calibri (body)"/>
              </a:rPr>
              <a:t>CSS helps we to keep the informational content of a document separate from the details of how to display it</a:t>
            </a:r>
          </a:p>
          <a:p>
            <a:pPr marL="285750" indent="-285750" algn="just">
              <a:buFont typeface="Wingdings" panose="05000000000000000000" pitchFamily="2" charset="2"/>
              <a:buChar char="Ø"/>
            </a:pPr>
            <a:r>
              <a:rPr lang="en-US" b="0" dirty="0">
                <a:solidFill>
                  <a:srgbClr val="3C3C3C"/>
                </a:solidFill>
                <a:effectLst/>
                <a:latin typeface="Calibri (body)"/>
              </a:rPr>
              <a:t>The details of how to display the document are known as its style. </a:t>
            </a:r>
          </a:p>
          <a:p>
            <a:pPr marL="285750" indent="-285750" algn="just">
              <a:buFont typeface="Wingdings" panose="05000000000000000000" pitchFamily="2" charset="2"/>
              <a:buChar char="Ø"/>
            </a:pPr>
            <a:r>
              <a:rPr lang="en-US" b="0" i="0" dirty="0">
                <a:solidFill>
                  <a:srgbClr val="3C3C3C"/>
                </a:solidFill>
                <a:effectLst/>
                <a:latin typeface="Calibri (body)"/>
              </a:rPr>
              <a:t>We keep the style separate from the content so that you can:</a:t>
            </a:r>
          </a:p>
          <a:p>
            <a:pPr marL="742950" lvl="1" indent="-285750">
              <a:buFont typeface="Wingdings" panose="05000000000000000000" pitchFamily="2" charset="2"/>
              <a:buChar char="Ø"/>
            </a:pPr>
            <a:r>
              <a:rPr lang="en-US" b="0" i="0" dirty="0">
                <a:solidFill>
                  <a:srgbClr val="3C3C3C"/>
                </a:solidFill>
                <a:effectLst/>
                <a:latin typeface="Calibri (body)"/>
              </a:rPr>
              <a:t>Avoid duplication</a:t>
            </a:r>
          </a:p>
          <a:p>
            <a:pPr marL="742950" lvl="1" indent="-285750">
              <a:buFont typeface="Wingdings" panose="05000000000000000000" pitchFamily="2" charset="2"/>
              <a:buChar char="Ø"/>
            </a:pPr>
            <a:r>
              <a:rPr lang="en-US" b="0" i="0" dirty="0">
                <a:solidFill>
                  <a:srgbClr val="3C3C3C"/>
                </a:solidFill>
                <a:effectLst/>
                <a:latin typeface="Calibri (body)"/>
              </a:rPr>
              <a:t>Make maintenance easier</a:t>
            </a:r>
          </a:p>
          <a:p>
            <a:pPr marL="742950" lvl="1" indent="-285750">
              <a:buFont typeface="Wingdings" panose="05000000000000000000" pitchFamily="2" charset="2"/>
              <a:buChar char="Ø"/>
            </a:pPr>
            <a:r>
              <a:rPr lang="en-US" b="0" i="0" dirty="0">
                <a:solidFill>
                  <a:srgbClr val="3C3C3C"/>
                </a:solidFill>
                <a:effectLst/>
                <a:latin typeface="Calibri (body)"/>
              </a:rPr>
              <a:t>Use the same content with different styles for different purposes</a:t>
            </a:r>
          </a:p>
          <a:p>
            <a:pPr marL="285750" indent="-285750" algn="just">
              <a:buFont typeface="Wingdings" panose="05000000000000000000" pitchFamily="2" charset="2"/>
              <a:buChar char="Ø"/>
            </a:pPr>
            <a:r>
              <a:rPr lang="en-US" b="0" i="0" dirty="0">
                <a:solidFill>
                  <a:srgbClr val="3C3C3C"/>
                </a:solidFill>
                <a:effectLst/>
                <a:latin typeface="Calibri (body)"/>
              </a:rPr>
              <a:t>In general, you use HTML to describe the content of the document, not its style; you use CSS to specify its style, not its content.</a:t>
            </a:r>
          </a:p>
          <a:p>
            <a:pPr algn="just"/>
            <a:endParaRPr lang="en-US" b="0" dirty="0">
              <a:solidFill>
                <a:srgbClr val="3C3C3C"/>
              </a:solidFill>
              <a:effectLst/>
              <a:latin typeface="Calibri (body)"/>
            </a:endParaRPr>
          </a:p>
          <a:p>
            <a:endParaRPr lang="en-US" dirty="0"/>
          </a:p>
        </p:txBody>
      </p:sp>
      <p:sp>
        <p:nvSpPr>
          <p:cNvPr id="9" name="AutoShape 5" descr="What is CSS, How Does It Work and What is It Used For? - Skillcrush">
            <a:extLst>
              <a:ext uri="{FF2B5EF4-FFF2-40B4-BE49-F238E27FC236}">
                <a16:creationId xmlns:a16="http://schemas.microsoft.com/office/drawing/2014/main" id="{2C94ACB5-819A-4F41-A6AF-44B467C3B270}"/>
              </a:ext>
            </a:extLst>
          </p:cNvPr>
          <p:cNvSpPr>
            <a:spLocks noChangeAspect="1" noChangeArrowheads="1"/>
          </p:cNvSpPr>
          <p:nvPr/>
        </p:nvSpPr>
        <p:spPr bwMode="auto">
          <a:xfrm>
            <a:off x="3632199" y="2753479"/>
            <a:ext cx="3139321" cy="313932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E3A84669-40AE-4E00-8E8B-A85361704E9B}"/>
              </a:ext>
            </a:extLst>
          </p:cNvPr>
          <p:cNvPicPr>
            <a:picLocks noChangeAspect="1"/>
          </p:cNvPicPr>
          <p:nvPr/>
        </p:nvPicPr>
        <p:blipFill>
          <a:blip r:embed="rId4"/>
          <a:stretch>
            <a:fillRect/>
          </a:stretch>
        </p:blipFill>
        <p:spPr>
          <a:xfrm>
            <a:off x="2476887" y="3611629"/>
            <a:ext cx="4510034" cy="2900428"/>
          </a:xfrm>
          <a:prstGeom prst="rect">
            <a:avLst/>
          </a:prstGeom>
        </p:spPr>
      </p:pic>
      <p:sp>
        <p:nvSpPr>
          <p:cNvPr id="12" name="Footer Placeholder 45">
            <a:extLst>
              <a:ext uri="{FF2B5EF4-FFF2-40B4-BE49-F238E27FC236}">
                <a16:creationId xmlns:a16="http://schemas.microsoft.com/office/drawing/2014/main" id="{73EB1931-A37C-4241-B7E7-7615F218DFF0}"/>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915820697"/>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11968</TotalTime>
  <Words>2105</Words>
  <Application>Microsoft Office PowerPoint</Application>
  <PresentationFormat>Widescreen</PresentationFormat>
  <Paragraphs>230</Paragraphs>
  <Slides>23</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Calibri (body)</vt:lpstr>
      <vt:lpstr>Calibri Light</vt:lpstr>
      <vt:lpstr>Cooper Black</vt:lpstr>
      <vt:lpstr>Segoe UI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cvedi@soyuztechnologies.com</cp:lastModifiedBy>
  <cp:revision>999</cp:revision>
  <dcterms:created xsi:type="dcterms:W3CDTF">2016-07-10T03:33:26Z</dcterms:created>
  <dcterms:modified xsi:type="dcterms:W3CDTF">2021-12-28T05:17:48Z</dcterms:modified>
</cp:coreProperties>
</file>

<file path=docProps/thumbnail.jpeg>
</file>